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1"/>
  </p:notesMasterIdLst>
  <p:sldIdLst>
    <p:sldId id="256" r:id="rId2"/>
    <p:sldId id="258" r:id="rId3"/>
    <p:sldId id="259" r:id="rId4"/>
    <p:sldId id="260" r:id="rId5"/>
    <p:sldId id="261" r:id="rId6"/>
    <p:sldId id="262"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327" r:id="rId38"/>
    <p:sldId id="325" r:id="rId39"/>
    <p:sldId id="326" r:id="rId40"/>
    <p:sldId id="328"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99CC"/>
    <a:srgbClr val="6600CC"/>
    <a:srgbClr val="006666"/>
    <a:srgbClr val="660066"/>
    <a:srgbClr val="0000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564" y="-90"/>
      </p:cViewPr>
      <p:guideLst>
        <p:guide orient="horz" pos="2160"/>
        <p:guide pos="3120"/>
      </p:guideLst>
    </p:cSldViewPr>
  </p:slideViewPr>
  <p:notesTextViewPr>
    <p:cViewPr>
      <p:scale>
        <a:sx n="1" d="1"/>
        <a:sy n="1" d="1"/>
      </p:scale>
      <p:origin x="0" y="0"/>
    </p:cViewPr>
  </p:notesTextViewPr>
  <p:sorterViewPr>
    <p:cViewPr>
      <p:scale>
        <a:sx n="100" d="100"/>
        <a:sy n="100" d="100"/>
      </p:scale>
      <p:origin x="0" y="34122"/>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089E64-11D0-41A6-BA6C-05FAABE21BAE}" type="datetimeFigureOut">
              <a:rPr lang="en-US" smtClean="0"/>
              <a:pPr/>
              <a:t>9/19/2012</a:t>
            </a:fld>
            <a:endParaRPr lang="en-US"/>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65F582-62A2-4B8E-8DFB-901C7DB03651}" type="slidenum">
              <a:rPr lang="en-US" smtClean="0"/>
              <a:pPr/>
              <a:t>‹#›</a:t>
            </a:fld>
            <a:endParaRPr lang="en-US"/>
          </a:p>
        </p:txBody>
      </p:sp>
    </p:spTree>
    <p:extLst>
      <p:ext uri="{BB962C8B-B14F-4D97-AF65-F5344CB8AC3E}">
        <p14:creationId xmlns:p14="http://schemas.microsoft.com/office/powerpoint/2010/main" xmlns="" val="745445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14</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23</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24</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25</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26</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27</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28</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29</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30</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31</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32</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15</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33</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34</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35</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36</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41</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42</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43</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44</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45</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46</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16</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47</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48</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49</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50</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51</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52</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53</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54</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55</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56</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17</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57</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58</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59</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60</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61</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62</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63</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64</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65</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66</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18</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67</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68</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69</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19</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20</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21</a:t>
            </a:fld>
            <a:endParaRPr lang="en-US"/>
          </a:p>
        </p:txBody>
      </p:sp>
    </p:spTree>
    <p:extLst>
      <p:ext uri="{BB962C8B-B14F-4D97-AF65-F5344CB8AC3E}">
        <p14:creationId xmlns:p14="http://schemas.microsoft.com/office/powerpoint/2010/main" xmlns="" val="1067482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C65F582-62A2-4B8E-8DFB-901C7DB03651}" type="slidenum">
              <a:rPr lang="en-US" smtClean="0"/>
              <a:pPr/>
              <a:t>22</a:t>
            </a:fld>
            <a:endParaRPr lang="en-US"/>
          </a:p>
        </p:txBody>
      </p:sp>
    </p:spTree>
    <p:extLst>
      <p:ext uri="{BB962C8B-B14F-4D97-AF65-F5344CB8AC3E}">
        <p14:creationId xmlns:p14="http://schemas.microsoft.com/office/powerpoint/2010/main" xmlns="" val="1067482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906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9740900" y="3048"/>
            <a:ext cx="1651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651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906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8496" y="6391657"/>
            <a:ext cx="9569196"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485900" y="2819400"/>
            <a:ext cx="69342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89FB2CA-0FCB-401B-BD5D-B97547BBB9AD}" type="datetimeFigureOut">
              <a:rPr lang="en-US" smtClean="0"/>
              <a:pPr/>
              <a:t>9/19/2012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68402" y="2420112"/>
            <a:ext cx="9569196"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65100" y="152400"/>
            <a:ext cx="9569196"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622800" y="2115312"/>
            <a:ext cx="6604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725162" y="2209800"/>
            <a:ext cx="455676"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705350" y="2199451"/>
            <a:ext cx="495300" cy="441325"/>
          </a:xfrm>
        </p:spPr>
        <p:txBody>
          <a:bodyPr/>
          <a:lstStyle>
            <a:lvl1pPr>
              <a:defRPr>
                <a:solidFill>
                  <a:schemeClr val="accent3">
                    <a:shade val="75000"/>
                  </a:schemeClr>
                </a:solidFill>
              </a:defRPr>
            </a:lvl1pPr>
          </a:lstStyle>
          <a:p>
            <a:fld id="{35561E88-4D18-475D-A718-F6D6EE9F64D7}" type="slidenum">
              <a:rPr lang="en-US" smtClean="0"/>
              <a:pPr/>
              <a:t>‹#›</a:t>
            </a:fld>
            <a:endParaRPr lang="en-US"/>
          </a:p>
        </p:txBody>
      </p:sp>
      <p:sp>
        <p:nvSpPr>
          <p:cNvPr id="8" name="Title 7"/>
          <p:cNvSpPr>
            <a:spLocks noGrp="1"/>
          </p:cNvSpPr>
          <p:nvPr>
            <p:ph type="ctrTitle"/>
          </p:nvPr>
        </p:nvSpPr>
        <p:spPr>
          <a:xfrm>
            <a:off x="742950" y="381000"/>
            <a:ext cx="84201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9FB2CA-0FCB-401B-BD5D-B97547BBB9AD}" type="datetimeFigureOut">
              <a:rPr lang="en-US" smtClean="0"/>
              <a:pPr/>
              <a:t>9/19/2012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61E88-4D18-475D-A718-F6D6EE9F64D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906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594600" y="0"/>
            <a:ext cx="2311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906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651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58496" y="6391657"/>
            <a:ext cx="9569196"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65100" y="155448"/>
            <a:ext cx="9569196"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617212"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7409688" y="2925763"/>
            <a:ext cx="6604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7512050" y="3020251"/>
            <a:ext cx="455676"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7492238" y="3009902"/>
            <a:ext cx="495300" cy="441325"/>
          </a:xfrm>
        </p:spPr>
        <p:txBody>
          <a:bodyPr/>
          <a:lstStyle/>
          <a:p>
            <a:fld id="{35561E88-4D18-475D-A718-F6D6EE9F64D7}" type="slidenum">
              <a:rPr lang="en-US" smtClean="0"/>
              <a:pPr/>
              <a:t>‹#›</a:t>
            </a:fld>
            <a:endParaRPr lang="en-US"/>
          </a:p>
        </p:txBody>
      </p:sp>
      <p:sp>
        <p:nvSpPr>
          <p:cNvPr id="3" name="Vertical Text Placeholder 2"/>
          <p:cNvSpPr>
            <a:spLocks noGrp="1"/>
          </p:cNvSpPr>
          <p:nvPr>
            <p:ph type="body" orient="vert" idx="1"/>
          </p:nvPr>
        </p:nvSpPr>
        <p:spPr>
          <a:xfrm>
            <a:off x="330200" y="304800"/>
            <a:ext cx="70993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9FB2CA-0FCB-401B-BD5D-B97547BBB9AD}" type="datetimeFigureOut">
              <a:rPr lang="en-US" smtClean="0"/>
              <a:pPr/>
              <a:t>9/19/2012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8007350" y="304802"/>
            <a:ext cx="156845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89FB2CA-0FCB-401B-BD5D-B97547BBB9AD}" type="datetimeFigureOut">
              <a:rPr lang="en-US" smtClean="0"/>
              <a:pPr/>
              <a:t>9/19/2012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725162" y="1026373"/>
            <a:ext cx="495300" cy="441325"/>
          </a:xfrm>
        </p:spPr>
        <p:txBody>
          <a:bodyPr/>
          <a:lstStyle/>
          <a:p>
            <a:fld id="{35561E88-4D18-475D-A718-F6D6EE9F64D7}" type="slidenum">
              <a:rPr lang="en-US" smtClean="0"/>
              <a:pPr/>
              <a:t>‹#›</a:t>
            </a:fld>
            <a:endParaRPr lang="en-US"/>
          </a:p>
        </p:txBody>
      </p:sp>
      <p:sp>
        <p:nvSpPr>
          <p:cNvPr id="8" name="Content Placeholder 7"/>
          <p:cNvSpPr>
            <a:spLocks noGrp="1"/>
          </p:cNvSpPr>
          <p:nvPr>
            <p:ph sz="quarter" idx="1"/>
          </p:nvPr>
        </p:nvSpPr>
        <p:spPr>
          <a:xfrm>
            <a:off x="326898" y="1527048"/>
            <a:ext cx="921258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651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906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906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9740900" y="19050"/>
            <a:ext cx="1651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65100" y="2286000"/>
            <a:ext cx="9569196"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68402" y="142352"/>
            <a:ext cx="9569196"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482461" y="2743200"/>
            <a:ext cx="7020189"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58496" y="6391657"/>
            <a:ext cx="9569196"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65100" y="152400"/>
            <a:ext cx="9569196"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789FB2CA-0FCB-401B-BD5D-B97547BBB9AD}" type="datetimeFigureOut">
              <a:rPr lang="en-US" smtClean="0"/>
              <a:pPr/>
              <a:t>9/19/2012</a:t>
            </a:fld>
            <a:endParaRPr lang="en-US"/>
          </a:p>
        </p:txBody>
      </p:sp>
      <p:sp>
        <p:nvSpPr>
          <p:cNvPr id="8" name="Straight Connector 7"/>
          <p:cNvSpPr>
            <a:spLocks noChangeShapeType="1"/>
          </p:cNvSpPr>
          <p:nvPr/>
        </p:nvSpPr>
        <p:spPr bwMode="auto">
          <a:xfrm>
            <a:off x="165100" y="2438400"/>
            <a:ext cx="9569196"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622800" y="2115312"/>
            <a:ext cx="6604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725162" y="2209800"/>
            <a:ext cx="455676"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705350" y="2199451"/>
            <a:ext cx="495300" cy="441325"/>
          </a:xfrm>
        </p:spPr>
        <p:txBody>
          <a:bodyPr/>
          <a:lstStyle>
            <a:lvl1pPr>
              <a:defRPr>
                <a:solidFill>
                  <a:schemeClr val="accent3">
                    <a:shade val="75000"/>
                  </a:schemeClr>
                </a:solidFill>
              </a:defRPr>
            </a:lvl1pPr>
          </a:lstStyle>
          <a:p>
            <a:fld id="{35561E88-4D18-475D-A718-F6D6EE9F64D7}" type="slidenum">
              <a:rPr lang="en-US" smtClean="0"/>
              <a:pPr/>
              <a:t>‹#›</a:t>
            </a:fld>
            <a:endParaRPr lang="en-US"/>
          </a:p>
        </p:txBody>
      </p:sp>
      <p:sp>
        <p:nvSpPr>
          <p:cNvPr id="2" name="Title 1"/>
          <p:cNvSpPr>
            <a:spLocks noGrp="1"/>
          </p:cNvSpPr>
          <p:nvPr>
            <p:ph type="title"/>
          </p:nvPr>
        </p:nvSpPr>
        <p:spPr>
          <a:xfrm>
            <a:off x="782506" y="533400"/>
            <a:ext cx="84201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6898" y="228600"/>
            <a:ext cx="92456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6273800" y="6409944"/>
            <a:ext cx="3298698" cy="365760"/>
          </a:xfrm>
        </p:spPr>
        <p:txBody>
          <a:bodyPr/>
          <a:lstStyle/>
          <a:p>
            <a:fld id="{789FB2CA-0FCB-401B-BD5D-B97547BBB9AD}" type="datetimeFigureOut">
              <a:rPr lang="en-US" smtClean="0"/>
              <a:pPr/>
              <a:t>9/19/2012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561E88-4D18-475D-A718-F6D6EE9F64D7}" type="slidenum">
              <a:rPr lang="en-US" smtClean="0"/>
              <a:pPr/>
              <a:t>‹#›</a:t>
            </a:fld>
            <a:endParaRPr lang="en-US"/>
          </a:p>
        </p:txBody>
      </p:sp>
      <p:sp>
        <p:nvSpPr>
          <p:cNvPr id="8" name="Straight Connector 7"/>
          <p:cNvSpPr>
            <a:spLocks noChangeShapeType="1"/>
          </p:cNvSpPr>
          <p:nvPr/>
        </p:nvSpPr>
        <p:spPr bwMode="auto">
          <a:xfrm flipV="1">
            <a:off x="4943337" y="1575653"/>
            <a:ext cx="9664"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26898" y="1371600"/>
            <a:ext cx="437515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5200650" y="1371600"/>
            <a:ext cx="437515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953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906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906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651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9740900" y="0"/>
            <a:ext cx="1651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65100" y="1371600"/>
            <a:ext cx="9569196"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58083" y="6391656"/>
            <a:ext cx="9569196"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26898" y="1524000"/>
            <a:ext cx="4376870"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190608" y="1524000"/>
            <a:ext cx="4378590"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89FB2CA-0FCB-401B-BD5D-B97547BBB9AD}" type="datetimeFigureOut">
              <a:rPr lang="en-US" smtClean="0"/>
              <a:pPr/>
              <a:t>9/19/2012</a:t>
            </a:fld>
            <a:endParaRPr lang="en-US"/>
          </a:p>
        </p:txBody>
      </p:sp>
      <p:sp>
        <p:nvSpPr>
          <p:cNvPr id="8" name="Footer Placeholder 7"/>
          <p:cNvSpPr>
            <a:spLocks noGrp="1"/>
          </p:cNvSpPr>
          <p:nvPr>
            <p:ph type="ftr" sz="quarter" idx="11"/>
          </p:nvPr>
        </p:nvSpPr>
        <p:spPr>
          <a:xfrm>
            <a:off x="330200" y="6409944"/>
            <a:ext cx="3879850" cy="365760"/>
          </a:xfrm>
        </p:spPr>
        <p:txBody>
          <a:bodyPr/>
          <a:lstStyle/>
          <a:p>
            <a:endParaRPr lang="en-US"/>
          </a:p>
        </p:txBody>
      </p:sp>
      <p:sp>
        <p:nvSpPr>
          <p:cNvPr id="15" name="Straight Connector 14"/>
          <p:cNvSpPr>
            <a:spLocks noChangeShapeType="1"/>
          </p:cNvSpPr>
          <p:nvPr/>
        </p:nvSpPr>
        <p:spPr bwMode="auto">
          <a:xfrm>
            <a:off x="165100" y="1280160"/>
            <a:ext cx="9569196"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65100" y="155448"/>
            <a:ext cx="9569196"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26898" y="2471383"/>
            <a:ext cx="4378452"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5200650" y="2471383"/>
            <a:ext cx="437515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622800" y="956036"/>
            <a:ext cx="6604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725162" y="1050524"/>
            <a:ext cx="455676"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705350" y="1042417"/>
            <a:ext cx="495300" cy="441325"/>
          </a:xfrm>
        </p:spPr>
        <p:txBody>
          <a:bodyPr/>
          <a:lstStyle>
            <a:lvl1pPr algn="ctr">
              <a:defRPr/>
            </a:lvl1pPr>
          </a:lstStyle>
          <a:p>
            <a:fld id="{35561E88-4D18-475D-A718-F6D6EE9F64D7}"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89FB2CA-0FCB-401B-BD5D-B97547BBB9AD}" type="datetimeFigureOut">
              <a:rPr lang="en-US" smtClean="0"/>
              <a:pPr/>
              <a:t>9/19/2012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705350" y="1036021"/>
            <a:ext cx="495300" cy="441325"/>
          </a:xfrm>
        </p:spPr>
        <p:txBody>
          <a:bodyPr/>
          <a:lstStyle/>
          <a:p>
            <a:fld id="{35561E88-4D18-475D-A718-F6D6EE9F64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906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906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9740900" y="0"/>
            <a:ext cx="1651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651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58496" y="6391657"/>
            <a:ext cx="9569196"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65100" y="158496"/>
            <a:ext cx="9569196"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89FB2CA-0FCB-401B-BD5D-B97547BBB9AD}" type="datetimeFigureOut">
              <a:rPr lang="en-US" smtClean="0"/>
              <a:pPr/>
              <a:t>9/19/2012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622800" y="6324600"/>
            <a:ext cx="660400" cy="441324"/>
          </a:xfrm>
        </p:spPr>
        <p:txBody>
          <a:bodyPr/>
          <a:lstStyle>
            <a:lvl1pPr>
              <a:defRPr>
                <a:solidFill>
                  <a:srgbClr val="FFFFFF"/>
                </a:solidFill>
              </a:defRPr>
            </a:lvl1pPr>
          </a:lstStyle>
          <a:p>
            <a:fld id="{35561E88-4D18-475D-A718-F6D6EE9F64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65100" y="152400"/>
            <a:ext cx="9569196"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906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9740900" y="0"/>
            <a:ext cx="1651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906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651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65100" y="609600"/>
            <a:ext cx="29718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12750" y="914400"/>
            <a:ext cx="255905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12750" y="1981201"/>
            <a:ext cx="255905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65100" y="152400"/>
            <a:ext cx="9569196"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65100" y="533400"/>
            <a:ext cx="9569196"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384550" y="685800"/>
            <a:ext cx="61087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403350" y="228600"/>
            <a:ext cx="6604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505712" y="323088"/>
            <a:ext cx="455676"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485900" y="312739"/>
            <a:ext cx="495300" cy="441325"/>
          </a:xfrm>
        </p:spPr>
        <p:txBody>
          <a:bodyPr/>
          <a:lstStyle>
            <a:lvl1pPr>
              <a:defRPr>
                <a:solidFill>
                  <a:schemeClr val="accent3">
                    <a:shade val="75000"/>
                  </a:schemeClr>
                </a:solidFill>
              </a:defRPr>
            </a:lvl1pPr>
          </a:lstStyle>
          <a:p>
            <a:fld id="{35561E88-4D18-475D-A718-F6D6EE9F64D7}" type="slidenum">
              <a:rPr lang="en-US" smtClean="0"/>
              <a:pPr/>
              <a:t>‹#›</a:t>
            </a:fld>
            <a:endParaRPr lang="en-US"/>
          </a:p>
        </p:txBody>
      </p:sp>
      <p:sp>
        <p:nvSpPr>
          <p:cNvPr id="21" name="Rectangle 20"/>
          <p:cNvSpPr>
            <a:spLocks noChangeArrowheads="1"/>
          </p:cNvSpPr>
          <p:nvPr/>
        </p:nvSpPr>
        <p:spPr bwMode="auto">
          <a:xfrm>
            <a:off x="161798" y="6388386"/>
            <a:ext cx="9569196"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89FB2CA-0FCB-401B-BD5D-B97547BBB9AD}" type="datetimeFigureOut">
              <a:rPr lang="en-US" smtClean="0"/>
              <a:pPr/>
              <a:t>9/19/2012</a:t>
            </a:fld>
            <a:endParaRPr lang="en-US"/>
          </a:p>
        </p:txBody>
      </p:sp>
      <p:sp>
        <p:nvSpPr>
          <p:cNvPr id="6" name="Footer Placeholder 5"/>
          <p:cNvSpPr>
            <a:spLocks noGrp="1"/>
          </p:cNvSpPr>
          <p:nvPr>
            <p:ph type="ftr" sz="quarter" idx="11"/>
          </p:nvPr>
        </p:nvSpPr>
        <p:spPr>
          <a:xfrm>
            <a:off x="326898" y="6410848"/>
            <a:ext cx="366522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65100" y="533400"/>
            <a:ext cx="9569196"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906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9740900" y="0"/>
            <a:ext cx="1651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906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651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65100" y="152400"/>
            <a:ext cx="9569196"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65100" y="609600"/>
            <a:ext cx="29718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65100" y="155448"/>
            <a:ext cx="9569196"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403350" y="228600"/>
            <a:ext cx="6604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505712" y="323088"/>
            <a:ext cx="455676"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485900" y="312739"/>
            <a:ext cx="495300" cy="441325"/>
          </a:xfrm>
        </p:spPr>
        <p:txBody>
          <a:bodyPr/>
          <a:lstStyle/>
          <a:p>
            <a:fld id="{35561E88-4D18-475D-A718-F6D6EE9F64D7}" type="slidenum">
              <a:rPr lang="en-US" smtClean="0"/>
              <a:pPr/>
              <a:t>‹#›</a:t>
            </a:fld>
            <a:endParaRPr lang="en-US"/>
          </a:p>
        </p:txBody>
      </p:sp>
      <p:sp>
        <p:nvSpPr>
          <p:cNvPr id="2" name="Title 1"/>
          <p:cNvSpPr>
            <a:spLocks noGrp="1"/>
          </p:cNvSpPr>
          <p:nvPr>
            <p:ph type="title"/>
          </p:nvPr>
        </p:nvSpPr>
        <p:spPr>
          <a:xfrm>
            <a:off x="3250406" y="5029200"/>
            <a:ext cx="635635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250406" y="609600"/>
            <a:ext cx="635635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12750" y="990600"/>
            <a:ext cx="26416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61798" y="6388386"/>
            <a:ext cx="9569196"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6270498" y="6404984"/>
            <a:ext cx="3298698" cy="365760"/>
          </a:xfrm>
        </p:spPr>
        <p:txBody>
          <a:bodyPr/>
          <a:lstStyle/>
          <a:p>
            <a:fld id="{789FB2CA-0FCB-401B-BD5D-B97547BBB9AD}" type="datetimeFigureOut">
              <a:rPr lang="en-US" smtClean="0"/>
              <a:pPr/>
              <a:t>9/19/2012</a:t>
            </a:fld>
            <a:endParaRPr lang="en-US"/>
          </a:p>
        </p:txBody>
      </p:sp>
      <p:sp>
        <p:nvSpPr>
          <p:cNvPr id="6" name="Footer Placeholder 5"/>
          <p:cNvSpPr>
            <a:spLocks noGrp="1"/>
          </p:cNvSpPr>
          <p:nvPr>
            <p:ph type="ftr" sz="quarter" idx="11"/>
          </p:nvPr>
        </p:nvSpPr>
        <p:spPr>
          <a:xfrm>
            <a:off x="326898" y="6410848"/>
            <a:ext cx="3883152"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906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1"/>
            <a:ext cx="9906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651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9740900" y="0"/>
            <a:ext cx="1651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61798" y="6388386"/>
            <a:ext cx="9569196"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6273800" y="6404984"/>
            <a:ext cx="3298698" cy="365760"/>
          </a:xfrm>
          <a:prstGeom prst="rect">
            <a:avLst/>
          </a:prstGeom>
        </p:spPr>
        <p:txBody>
          <a:bodyPr vert="horz"/>
          <a:lstStyle>
            <a:lvl1pPr algn="r" eaLnBrk="1" latinLnBrk="0" hangingPunct="1">
              <a:defRPr kumimoji="0" sz="1400">
                <a:solidFill>
                  <a:srgbClr val="FFFFFF"/>
                </a:solidFill>
              </a:defRPr>
            </a:lvl1pPr>
          </a:lstStyle>
          <a:p>
            <a:fld id="{789FB2CA-0FCB-401B-BD5D-B97547BBB9AD}" type="datetimeFigureOut">
              <a:rPr lang="en-US" smtClean="0"/>
              <a:pPr/>
              <a:t>9/19/2012</a:t>
            </a:fld>
            <a:endParaRPr lang="en-US"/>
          </a:p>
        </p:txBody>
      </p:sp>
      <p:sp>
        <p:nvSpPr>
          <p:cNvPr id="3" name="Footer Placeholder 2"/>
          <p:cNvSpPr>
            <a:spLocks noGrp="1"/>
          </p:cNvSpPr>
          <p:nvPr>
            <p:ph type="ftr" sz="quarter" idx="3"/>
          </p:nvPr>
        </p:nvSpPr>
        <p:spPr>
          <a:xfrm>
            <a:off x="330200" y="6410848"/>
            <a:ext cx="387985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65100" y="155448"/>
            <a:ext cx="9569196"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65100" y="1276743"/>
            <a:ext cx="9569196"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622800" y="956036"/>
            <a:ext cx="6604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725162" y="1050524"/>
            <a:ext cx="455676"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705350" y="1040175"/>
            <a:ext cx="4953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5561E88-4D18-475D-A718-F6D6EE9F64D7}" type="slidenum">
              <a:rPr lang="en-US" smtClean="0"/>
              <a:pPr/>
              <a:t>‹#›</a:t>
            </a:fld>
            <a:endParaRPr lang="en-US"/>
          </a:p>
        </p:txBody>
      </p:sp>
      <p:sp>
        <p:nvSpPr>
          <p:cNvPr id="22" name="Title Placeholder 21"/>
          <p:cNvSpPr>
            <a:spLocks noGrp="1"/>
          </p:cNvSpPr>
          <p:nvPr>
            <p:ph type="title"/>
          </p:nvPr>
        </p:nvSpPr>
        <p:spPr>
          <a:xfrm>
            <a:off x="326898" y="228600"/>
            <a:ext cx="92456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26898" y="1524000"/>
            <a:ext cx="92456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Course%20Outcomes.docx"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Example%20of%20Vision%20and%20Mission.docx" TargetMode="Externa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4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hyperlink" Target="Programme%20Educational%20Objectives.docx" TargetMode="Externa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5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Steps%20to%20Establish%20the%20precess%20of%20PEOs.docx" TargetMode="Externa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5100" y="1676400"/>
            <a:ext cx="9575800" cy="457200"/>
          </a:xfrm>
        </p:spPr>
        <p:txBody>
          <a:bodyPr>
            <a:noAutofit/>
          </a:bodyPr>
          <a:lstStyle/>
          <a:p>
            <a:r>
              <a:rPr lang="en-US" sz="2400" b="1" dirty="0">
                <a:solidFill>
                  <a:srgbClr val="C00000"/>
                </a:solidFill>
              </a:rPr>
              <a:t>Self Assessment Report (TIER-II </a:t>
            </a:r>
            <a:r>
              <a:rPr lang="en-US" sz="2400" b="1" dirty="0" smtClean="0">
                <a:solidFill>
                  <a:srgbClr val="C00000"/>
                </a:solidFill>
              </a:rPr>
              <a:t>UG)</a:t>
            </a:r>
            <a:endParaRPr lang="en-US" sz="2400" dirty="0">
              <a:solidFill>
                <a:srgbClr val="C00000"/>
              </a:solidFill>
            </a:endParaRPr>
          </a:p>
        </p:txBody>
      </p:sp>
      <p:sp>
        <p:nvSpPr>
          <p:cNvPr id="2" name="Title 1"/>
          <p:cNvSpPr>
            <a:spLocks noGrp="1"/>
          </p:cNvSpPr>
          <p:nvPr>
            <p:ph type="ctrTitle"/>
          </p:nvPr>
        </p:nvSpPr>
        <p:spPr>
          <a:xfrm>
            <a:off x="165100" y="533400"/>
            <a:ext cx="9575800" cy="685799"/>
          </a:xfrm>
        </p:spPr>
        <p:txBody>
          <a:bodyPr>
            <a:normAutofit fontScale="90000"/>
          </a:bodyPr>
          <a:lstStyle/>
          <a:p>
            <a:r>
              <a:rPr lang="en-US" b="1" dirty="0">
                <a:solidFill>
                  <a:schemeClr val="tx1"/>
                </a:solidFill>
              </a:rPr>
              <a:t>NBA </a:t>
            </a:r>
            <a:r>
              <a:rPr lang="en-US" b="1" dirty="0" smtClean="0">
                <a:solidFill>
                  <a:schemeClr val="tx1"/>
                </a:solidFill>
              </a:rPr>
              <a:t>Orientation </a:t>
            </a:r>
            <a:r>
              <a:rPr lang="en-US" b="1" dirty="0">
                <a:solidFill>
                  <a:schemeClr val="tx1"/>
                </a:solidFill>
              </a:rPr>
              <a:t>Workshop</a:t>
            </a:r>
            <a:endParaRPr lang="en-US" dirty="0">
              <a:solidFill>
                <a:schemeClr val="tx1"/>
              </a:solidFill>
            </a:endParaRPr>
          </a:p>
        </p:txBody>
      </p:sp>
      <p:sp>
        <p:nvSpPr>
          <p:cNvPr id="4" name="TextBox 3"/>
          <p:cNvSpPr txBox="1"/>
          <p:nvPr/>
        </p:nvSpPr>
        <p:spPr>
          <a:xfrm>
            <a:off x="165100" y="4114800"/>
            <a:ext cx="9575800" cy="2123658"/>
          </a:xfrm>
          <a:prstGeom prst="rect">
            <a:avLst/>
          </a:prstGeom>
          <a:noFill/>
        </p:spPr>
        <p:txBody>
          <a:bodyPr wrap="square" rtlCol="0">
            <a:spAutoFit/>
          </a:bodyPr>
          <a:lstStyle/>
          <a:p>
            <a:pPr algn="ctr"/>
            <a:r>
              <a:rPr lang="en-US" sz="2200" b="1" dirty="0" smtClean="0">
                <a:solidFill>
                  <a:srgbClr val="0000CC"/>
                </a:solidFill>
                <a:latin typeface="Cambria" panose="02040503050406030204" pitchFamily="18" charset="0"/>
              </a:rPr>
              <a:t>Dr. R. V. </a:t>
            </a:r>
            <a:r>
              <a:rPr lang="en-US" sz="2200" b="1" dirty="0" err="1" smtClean="0">
                <a:solidFill>
                  <a:srgbClr val="0000CC"/>
                </a:solidFill>
                <a:latin typeface="Cambria" panose="02040503050406030204" pitchFamily="18" charset="0"/>
              </a:rPr>
              <a:t>Ranganath</a:t>
            </a:r>
            <a:endParaRPr lang="en-US" sz="2200" b="1" dirty="0" smtClean="0">
              <a:solidFill>
                <a:srgbClr val="0000CC"/>
              </a:solidFill>
              <a:latin typeface="Cambria" panose="02040503050406030204" pitchFamily="18" charset="0"/>
            </a:endParaRPr>
          </a:p>
          <a:p>
            <a:pPr algn="ctr"/>
            <a:r>
              <a:rPr lang="en-US" sz="2200" dirty="0" smtClean="0">
                <a:solidFill>
                  <a:srgbClr val="0000CC"/>
                </a:solidFill>
                <a:latin typeface="Cambria" panose="02040503050406030204" pitchFamily="18" charset="0"/>
              </a:rPr>
              <a:t>Professor, </a:t>
            </a:r>
          </a:p>
          <a:p>
            <a:pPr algn="ctr"/>
            <a:r>
              <a:rPr lang="en-US" sz="2200" dirty="0" smtClean="0">
                <a:solidFill>
                  <a:srgbClr val="0000CC"/>
                </a:solidFill>
                <a:latin typeface="Cambria" panose="02040503050406030204" pitchFamily="18" charset="0"/>
              </a:rPr>
              <a:t>Department of Civil Engineering,</a:t>
            </a:r>
          </a:p>
          <a:p>
            <a:pPr algn="ctr"/>
            <a:r>
              <a:rPr lang="en-US" sz="2200" dirty="0" smtClean="0">
                <a:solidFill>
                  <a:srgbClr val="0000CC"/>
                </a:solidFill>
                <a:latin typeface="Cambria" panose="02040503050406030204" pitchFamily="18" charset="0"/>
              </a:rPr>
              <a:t>BMS College of Engineering, Bangalore -19</a:t>
            </a:r>
          </a:p>
          <a:p>
            <a:pPr algn="ctr"/>
            <a:endParaRPr lang="en-US" sz="2200" dirty="0" smtClean="0">
              <a:solidFill>
                <a:srgbClr val="0000CC"/>
              </a:solidFill>
              <a:latin typeface="Cambria" panose="02040503050406030204" pitchFamily="18" charset="0"/>
            </a:endParaRPr>
          </a:p>
          <a:p>
            <a:pPr algn="ctr"/>
            <a:r>
              <a:rPr lang="en-US" sz="2200" b="1" smtClean="0">
                <a:solidFill>
                  <a:srgbClr val="FF0000"/>
                </a:solidFill>
                <a:latin typeface="Cambria" panose="02040503050406030204" pitchFamily="18" charset="0"/>
              </a:rPr>
              <a:t>4</a:t>
            </a:r>
            <a:r>
              <a:rPr lang="en-US" sz="2200" b="1" baseline="30000" smtClean="0">
                <a:solidFill>
                  <a:srgbClr val="FF0000"/>
                </a:solidFill>
                <a:latin typeface="Cambria" panose="02040503050406030204" pitchFamily="18" charset="0"/>
              </a:rPr>
              <a:t>th</a:t>
            </a:r>
            <a:r>
              <a:rPr lang="en-US" sz="2200" b="1" smtClean="0">
                <a:solidFill>
                  <a:srgbClr val="FF0000"/>
                </a:solidFill>
                <a:latin typeface="Cambria" panose="02040503050406030204" pitchFamily="18" charset="0"/>
              </a:rPr>
              <a:t> Aug, 2018</a:t>
            </a:r>
            <a:endParaRPr lang="en-US" sz="2200" b="1" dirty="0">
              <a:solidFill>
                <a:srgbClr val="FF0000"/>
              </a:solidFill>
              <a:latin typeface="Cambria" panose="02040503050406030204" pitchFamily="18" charset="0"/>
            </a:endParaRPr>
          </a:p>
        </p:txBody>
      </p:sp>
    </p:spTree>
    <p:extLst>
      <p:ext uri="{BB962C8B-B14F-4D97-AF65-F5344CB8AC3E}">
        <p14:creationId xmlns:p14="http://schemas.microsoft.com/office/powerpoint/2010/main" xmlns="" val="20545225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00248" y="609600"/>
            <a:ext cx="8997950" cy="5778505"/>
          </a:xfrm>
          <a:prstGeom prst="rect">
            <a:avLst/>
          </a:prstGeom>
        </p:spPr>
        <p:txBody>
          <a:bodyPr wrap="square">
            <a:spAutoFit/>
          </a:bodyPr>
          <a:lstStyle/>
          <a:p>
            <a:pPr algn="just">
              <a:lnSpc>
                <a:spcPct val="150000"/>
              </a:lnSpc>
            </a:pPr>
            <a:r>
              <a:rPr lang="en-US" sz="2200" b="1" dirty="0">
                <a:solidFill>
                  <a:srgbClr val="0000CC"/>
                </a:solidFill>
                <a:latin typeface="Times New Roman" panose="02020603050405020304" pitchFamily="18" charset="0"/>
                <a:cs typeface="Times New Roman" panose="02020603050405020304" pitchFamily="18" charset="0"/>
              </a:rPr>
              <a:t>2.2. Teaching-Learning Processes.</a:t>
            </a:r>
          </a:p>
          <a:p>
            <a:pPr marL="795338" indent="-795338" algn="just">
              <a:lnSpc>
                <a:spcPct val="150000"/>
              </a:lnSpc>
            </a:pPr>
            <a:r>
              <a:rPr lang="en-US" sz="2000" dirty="0">
                <a:solidFill>
                  <a:srgbClr val="FF0000"/>
                </a:solidFill>
                <a:latin typeface="Times New Roman" panose="02020603050405020304" pitchFamily="18" charset="0"/>
                <a:cs typeface="Times New Roman" panose="02020603050405020304" pitchFamily="18" charset="0"/>
              </a:rPr>
              <a:t>2.2.1. 	Describe Processes followed to improve quality of Teaching and Learning</a:t>
            </a:r>
          </a:p>
          <a:p>
            <a:pPr marL="795338" indent="-795338" algn="just">
              <a:lnSpc>
                <a:spcPct val="150000"/>
              </a:lnSpc>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Processes </a:t>
            </a:r>
            <a:r>
              <a:rPr lang="en-US" sz="2000" dirty="0">
                <a:latin typeface="Times New Roman" panose="02020603050405020304" pitchFamily="18" charset="0"/>
                <a:cs typeface="Times New Roman" panose="02020603050405020304" pitchFamily="18" charset="0"/>
              </a:rPr>
              <a:t>may include adherence to academic calendar and implementation </a:t>
            </a:r>
            <a:r>
              <a:rPr lang="en-US" sz="2000" dirty="0" smtClean="0">
                <a:latin typeface="Times New Roman" panose="02020603050405020304" pitchFamily="18" charset="0"/>
                <a:cs typeface="Times New Roman" panose="02020603050405020304" pitchFamily="18" charset="0"/>
              </a:rPr>
              <a:t>of pedagogical </a:t>
            </a:r>
            <a:r>
              <a:rPr lang="en-US" sz="2000" dirty="0">
                <a:latin typeface="Times New Roman" panose="02020603050405020304" pitchFamily="18" charset="0"/>
                <a:cs typeface="Times New Roman" panose="02020603050405020304" pitchFamily="18" charset="0"/>
              </a:rPr>
              <a:t>initiatives such as - </a:t>
            </a:r>
          </a:p>
          <a:p>
            <a:pPr marL="1714500" lvl="3" indent="-342900" algn="just">
              <a:spcBef>
                <a:spcPts val="600"/>
              </a:spcBef>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Real life examples</a:t>
            </a:r>
          </a:p>
          <a:p>
            <a:pPr marL="1714500" lvl="3" indent="-342900" algn="just">
              <a:spcBef>
                <a:spcPts val="600"/>
              </a:spcBef>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Collaborative learning</a:t>
            </a:r>
          </a:p>
          <a:p>
            <a:pPr marL="1714500" lvl="3" indent="-342900" algn="just">
              <a:spcBef>
                <a:spcPts val="600"/>
              </a:spcBef>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Quality of laboratory experience with regard to conducting experiments</a:t>
            </a:r>
          </a:p>
          <a:p>
            <a:pPr marL="1714500" lvl="3" indent="-342900" algn="just">
              <a:spcBef>
                <a:spcPts val="600"/>
              </a:spcBef>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Recording observations</a:t>
            </a:r>
          </a:p>
          <a:p>
            <a:pPr marL="1714500" lvl="3" indent="-342900" algn="just">
              <a:spcBef>
                <a:spcPts val="600"/>
              </a:spcBef>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Analysis of data etc.</a:t>
            </a:r>
          </a:p>
          <a:p>
            <a:pPr marL="1714500" lvl="3" indent="-342900" algn="just">
              <a:spcBef>
                <a:spcPts val="600"/>
              </a:spcBef>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Encouraging bright students</a:t>
            </a:r>
          </a:p>
          <a:p>
            <a:pPr marL="1714500" lvl="3" indent="-342900" algn="just">
              <a:spcBef>
                <a:spcPts val="600"/>
              </a:spcBef>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Assisting weak students etc.</a:t>
            </a:r>
          </a:p>
          <a:p>
            <a:pPr marL="1714500" lvl="3" indent="-342900" algn="just">
              <a:spcBef>
                <a:spcPts val="600"/>
              </a:spcBef>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ICT supported learning</a:t>
            </a:r>
          </a:p>
          <a:p>
            <a:pPr marL="1714500" lvl="3" indent="-342900" algn="just">
              <a:spcBef>
                <a:spcPts val="600"/>
              </a:spcBef>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Interactive classrooms</a:t>
            </a:r>
          </a:p>
        </p:txBody>
      </p:sp>
      <p:sp>
        <p:nvSpPr>
          <p:cNvPr id="6"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40417280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772527"/>
            <a:ext cx="8991600" cy="3113673"/>
          </a:xfrm>
          <a:prstGeom prst="rect">
            <a:avLst/>
          </a:prstGeom>
        </p:spPr>
        <p:txBody>
          <a:bodyPr wrap="square">
            <a:spAutoFit/>
          </a:bodyPr>
          <a:lstStyle/>
          <a:p>
            <a:pPr marL="795338" indent="-795338" algn="just">
              <a:lnSpc>
                <a:spcPct val="150000"/>
              </a:lnSpc>
            </a:pPr>
            <a:r>
              <a:rPr lang="en-US" sz="2000" dirty="0">
                <a:solidFill>
                  <a:srgbClr val="FF0000"/>
                </a:solidFill>
                <a:latin typeface="Times New Roman" panose="02020603050405020304" pitchFamily="18" charset="0"/>
                <a:cs typeface="Times New Roman" panose="02020603050405020304" pitchFamily="18" charset="0"/>
              </a:rPr>
              <a:t>2.2.2.	Quality of internal semester Question papers, Assignments and </a:t>
            </a:r>
            <a:r>
              <a:rPr lang="en-US" sz="2000" dirty="0" smtClean="0">
                <a:solidFill>
                  <a:srgbClr val="FF0000"/>
                </a:solidFill>
                <a:latin typeface="Times New Roman" panose="02020603050405020304" pitchFamily="18" charset="0"/>
                <a:cs typeface="Times New Roman" panose="02020603050405020304" pitchFamily="18" charset="0"/>
              </a:rPr>
              <a:t>Evaluation</a:t>
            </a:r>
            <a:r>
              <a:rPr lang="en-US" sz="2000" dirty="0">
                <a:solidFill>
                  <a:srgbClr val="FF0000"/>
                </a:solidFill>
                <a:latin typeface="Times New Roman" panose="02020603050405020304" pitchFamily="18" charset="0"/>
                <a:cs typeface="Times New Roman" panose="02020603050405020304" pitchFamily="18" charset="0"/>
              </a:rPr>
              <a:t>.</a:t>
            </a:r>
          </a:p>
          <a:p>
            <a:pPr algn="just">
              <a:lnSpc>
                <a:spcPct val="150000"/>
              </a:lnSpc>
            </a:pPr>
            <a:r>
              <a:rPr lang="en-US" sz="22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Mention </a:t>
            </a:r>
            <a:r>
              <a:rPr lang="en-US" sz="2000" dirty="0">
                <a:latin typeface="Times New Roman" panose="02020603050405020304" pitchFamily="18" charset="0"/>
                <a:cs typeface="Times New Roman" panose="02020603050405020304" pitchFamily="18" charset="0"/>
              </a:rPr>
              <a:t>the initiatives, Implementation details and analysis of </a:t>
            </a:r>
            <a:r>
              <a:rPr lang="en-US" sz="2000" dirty="0" smtClean="0">
                <a:latin typeface="Times New Roman" panose="02020603050405020304" pitchFamily="18" charset="0"/>
                <a:cs typeface="Times New Roman" panose="02020603050405020304" pitchFamily="18" charset="0"/>
              </a:rPr>
              <a:t>	learning levels 	related </a:t>
            </a:r>
            <a:r>
              <a:rPr lang="en-US" sz="2000" dirty="0">
                <a:latin typeface="Times New Roman" panose="02020603050405020304" pitchFamily="18" charset="0"/>
                <a:cs typeface="Times New Roman" panose="02020603050405020304" pitchFamily="18" charset="0"/>
              </a:rPr>
              <a:t>to –</a:t>
            </a:r>
          </a:p>
          <a:p>
            <a:pPr marL="1484313" lvl="7" indent="-354013" algn="just">
              <a:spcBef>
                <a:spcPts val="400"/>
              </a:spcBef>
              <a:spcAft>
                <a:spcPts val="400"/>
              </a:spcAft>
              <a:buFont typeface="+mj-lt"/>
              <a:buAutoNum type="alphaLcPeriod"/>
            </a:pPr>
            <a:r>
              <a:rPr lang="en-US" sz="2000" dirty="0" smtClean="0">
                <a:latin typeface="Times New Roman" panose="02020603050405020304" pitchFamily="18" charset="0"/>
                <a:cs typeface="Times New Roman" panose="02020603050405020304" pitchFamily="18" charset="0"/>
              </a:rPr>
              <a:t>Quality </a:t>
            </a:r>
            <a:r>
              <a:rPr lang="en-US" sz="2000" dirty="0">
                <a:latin typeface="Times New Roman" panose="02020603050405020304" pitchFamily="18" charset="0"/>
                <a:cs typeface="Times New Roman" panose="02020603050405020304" pitchFamily="18" charset="0"/>
              </a:rPr>
              <a:t>of Semester Question papers</a:t>
            </a:r>
          </a:p>
          <a:p>
            <a:pPr marL="1484313" lvl="7" indent="-354013" algn="just">
              <a:spcBef>
                <a:spcPts val="400"/>
              </a:spcBef>
              <a:spcAft>
                <a:spcPts val="400"/>
              </a:spcAft>
              <a:buFont typeface="+mj-lt"/>
              <a:buAutoNum type="alphaLcPeriod"/>
            </a:pPr>
            <a:r>
              <a:rPr lang="en-US" sz="2000" dirty="0" smtClean="0">
                <a:latin typeface="Times New Roman" panose="02020603050405020304" pitchFamily="18" charset="0"/>
                <a:cs typeface="Times New Roman" panose="02020603050405020304" pitchFamily="18" charset="0"/>
              </a:rPr>
              <a:t>Assignments</a:t>
            </a:r>
            <a:endParaRPr lang="en-US" sz="2000" dirty="0">
              <a:latin typeface="Times New Roman" panose="02020603050405020304" pitchFamily="18" charset="0"/>
              <a:cs typeface="Times New Roman" panose="02020603050405020304" pitchFamily="18" charset="0"/>
            </a:endParaRPr>
          </a:p>
          <a:p>
            <a:pPr marL="1484313" lvl="7" indent="-354013" algn="just">
              <a:spcBef>
                <a:spcPts val="400"/>
              </a:spcBef>
              <a:spcAft>
                <a:spcPts val="400"/>
              </a:spcAft>
              <a:buFont typeface="+mj-lt"/>
              <a:buAutoNum type="alphaLcPeriod"/>
            </a:pPr>
            <a:r>
              <a:rPr lang="en-US" sz="2000" dirty="0" smtClean="0">
                <a:latin typeface="Times New Roman" panose="02020603050405020304" pitchFamily="18" charset="0"/>
                <a:cs typeface="Times New Roman" panose="02020603050405020304" pitchFamily="18" charset="0"/>
              </a:rPr>
              <a:t>Evaluation</a:t>
            </a:r>
            <a:endParaRPr lang="en-US" sz="2000" dirty="0">
              <a:latin typeface="Times New Roman" panose="02020603050405020304" pitchFamily="18" charset="0"/>
              <a:cs typeface="Times New Roman" panose="02020603050405020304" pitchFamily="18" charset="0"/>
            </a:endParaRPr>
          </a:p>
          <a:p>
            <a:pPr marL="1484313" lvl="7" indent="-354013" algn="just">
              <a:spcBef>
                <a:spcPts val="400"/>
              </a:spcBef>
              <a:spcAft>
                <a:spcPts val="400"/>
              </a:spcAft>
              <a:buFont typeface="+mj-lt"/>
              <a:buAutoNum type="alphaLcPeriod"/>
            </a:pPr>
            <a:r>
              <a:rPr lang="en-US" sz="2000" dirty="0" smtClean="0">
                <a:latin typeface="Times New Roman" panose="02020603050405020304" pitchFamily="18" charset="0"/>
                <a:cs typeface="Times New Roman" panose="02020603050405020304" pitchFamily="18" charset="0"/>
              </a:rPr>
              <a:t>Relevance </a:t>
            </a:r>
            <a:r>
              <a:rPr lang="en-US" sz="2000" dirty="0">
                <a:latin typeface="Times New Roman" panose="02020603050405020304" pitchFamily="18" charset="0"/>
                <a:cs typeface="Times New Roman" panose="02020603050405020304" pitchFamily="18" charset="0"/>
              </a:rPr>
              <a:t>to COs</a:t>
            </a:r>
          </a:p>
        </p:txBody>
      </p:sp>
      <p:sp>
        <p:nvSpPr>
          <p:cNvPr id="6"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4121903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762000"/>
            <a:ext cx="8991600" cy="5247590"/>
          </a:xfrm>
          <a:prstGeom prst="rect">
            <a:avLst/>
          </a:prstGeom>
        </p:spPr>
        <p:txBody>
          <a:bodyPr wrap="square">
            <a:spAutoFit/>
          </a:bodyPr>
          <a:lstStyle/>
          <a:p>
            <a:pPr marL="795338" indent="-795338"/>
            <a:r>
              <a:rPr lang="en-US" sz="2000" dirty="0" smtClean="0">
                <a:solidFill>
                  <a:srgbClr val="FF0000"/>
                </a:solidFill>
                <a:latin typeface="Times New Roman" panose="02020603050405020304" pitchFamily="18" charset="0"/>
                <a:cs typeface="Times New Roman" panose="02020603050405020304" pitchFamily="18" charset="0"/>
              </a:rPr>
              <a:t>2.2.3.	Quality </a:t>
            </a:r>
            <a:r>
              <a:rPr lang="en-US" sz="2000" dirty="0">
                <a:solidFill>
                  <a:srgbClr val="FF0000"/>
                </a:solidFill>
                <a:latin typeface="Times New Roman" panose="02020603050405020304" pitchFamily="18" charset="0"/>
                <a:cs typeface="Times New Roman" panose="02020603050405020304" pitchFamily="18" charset="0"/>
              </a:rPr>
              <a:t>of Student </a:t>
            </a:r>
            <a:r>
              <a:rPr lang="en-US" sz="2000" dirty="0" smtClean="0">
                <a:solidFill>
                  <a:srgbClr val="FF0000"/>
                </a:solidFill>
                <a:latin typeface="Times New Roman" panose="02020603050405020304" pitchFamily="18" charset="0"/>
                <a:cs typeface="Times New Roman" panose="02020603050405020304" pitchFamily="18" charset="0"/>
              </a:rPr>
              <a:t>Projects</a:t>
            </a:r>
          </a:p>
          <a:p>
            <a:endParaRPr lang="en-US" sz="2000" dirty="0">
              <a:solidFill>
                <a:srgbClr val="FF0000"/>
              </a:solidFill>
              <a:latin typeface="Times New Roman" panose="02020603050405020304" pitchFamily="18" charset="0"/>
              <a:cs typeface="Times New Roman" panose="02020603050405020304" pitchFamily="18" charset="0"/>
            </a:endParaRPr>
          </a:p>
          <a:p>
            <a:pPr lvl="1"/>
            <a:r>
              <a:rPr lang="en-US" sz="2000" dirty="0" smtClean="0">
                <a:latin typeface="Times New Roman" panose="02020603050405020304" pitchFamily="18" charset="0"/>
                <a:cs typeface="Times New Roman" panose="02020603050405020304" pitchFamily="18" charset="0"/>
              </a:rPr>
              <a:t>Consideration </a:t>
            </a:r>
            <a:r>
              <a:rPr lang="en-US" sz="2000" dirty="0">
                <a:latin typeface="Times New Roman" panose="02020603050405020304" pitchFamily="18" charset="0"/>
                <a:cs typeface="Times New Roman" panose="02020603050405020304" pitchFamily="18" charset="0"/>
              </a:rPr>
              <a:t>to factors including, but not limited to –</a:t>
            </a:r>
          </a:p>
          <a:p>
            <a:pPr marL="795338" lvl="2" indent="-228600" algn="just">
              <a:spcBef>
                <a:spcPts val="600"/>
              </a:spcBef>
              <a:spcAft>
                <a:spcPts val="600"/>
              </a:spcAf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Environment &amp; Safety</a:t>
            </a:r>
            <a:endParaRPr lang="en-US" sz="2000" dirty="0">
              <a:latin typeface="Times New Roman" panose="02020603050405020304" pitchFamily="18" charset="0"/>
              <a:cs typeface="Times New Roman" panose="02020603050405020304" pitchFamily="18" charset="0"/>
            </a:endParaRPr>
          </a:p>
          <a:p>
            <a:pPr marL="795338" lvl="2" indent="-228600" algn="just">
              <a:spcBef>
                <a:spcPts val="600"/>
              </a:spcBef>
              <a:spcAft>
                <a:spcPts val="600"/>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Ethics</a:t>
            </a:r>
          </a:p>
          <a:p>
            <a:pPr marL="795338" lvl="2" indent="-228600" algn="just">
              <a:spcBef>
                <a:spcPts val="600"/>
              </a:spcBef>
              <a:spcAft>
                <a:spcPts val="600"/>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Cost</a:t>
            </a:r>
          </a:p>
          <a:p>
            <a:pPr marL="795338" lvl="2" indent="-228600" algn="just">
              <a:spcBef>
                <a:spcPts val="600"/>
              </a:spcBef>
              <a:spcAft>
                <a:spcPts val="600"/>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Type (application, product, research, review etc.)</a:t>
            </a:r>
          </a:p>
          <a:p>
            <a:pPr marL="795338" lvl="2" indent="-228600" algn="just">
              <a:spcBef>
                <a:spcPts val="600"/>
              </a:spcBef>
              <a:spcAft>
                <a:spcPts val="600"/>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Standards</a:t>
            </a:r>
          </a:p>
          <a:p>
            <a:pPr marL="795338" lvl="2" indent="-228600" algn="just">
              <a:spcBef>
                <a:spcPts val="600"/>
              </a:spcBef>
              <a:spcAft>
                <a:spcPts val="600"/>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Processes related to project identification, allotment, continuous </a:t>
            </a:r>
            <a:r>
              <a:rPr lang="en-US" sz="2000" dirty="0" smtClean="0">
                <a:latin typeface="Times New Roman" panose="02020603050405020304" pitchFamily="18" charset="0"/>
                <a:cs typeface="Times New Roman" panose="02020603050405020304" pitchFamily="18" charset="0"/>
              </a:rPr>
              <a:t>monitoring and </a:t>
            </a:r>
            <a:r>
              <a:rPr lang="en-US" sz="2000" dirty="0">
                <a:latin typeface="Times New Roman" panose="02020603050405020304" pitchFamily="18" charset="0"/>
                <a:cs typeface="Times New Roman" panose="02020603050405020304" pitchFamily="18" charset="0"/>
              </a:rPr>
              <a:t>evaluation</a:t>
            </a:r>
          </a:p>
          <a:p>
            <a:pPr marL="795338" lvl="2" indent="-228600" algn="just">
              <a:spcBef>
                <a:spcPts val="600"/>
              </a:spcBef>
              <a:spcAft>
                <a:spcPts val="600"/>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Demonstration of working prototype </a:t>
            </a:r>
            <a:r>
              <a:rPr lang="en-US" sz="2000" dirty="0" smtClean="0">
                <a:latin typeface="Times New Roman" panose="02020603050405020304" pitchFamily="18" charset="0"/>
                <a:cs typeface="Times New Roman" panose="02020603050405020304" pitchFamily="18" charset="0"/>
              </a:rPr>
              <a:t>and </a:t>
            </a:r>
            <a:r>
              <a:rPr lang="en-US" sz="2000" dirty="0">
                <a:latin typeface="Times New Roman" panose="02020603050405020304" pitchFamily="18" charset="0"/>
                <a:cs typeface="Times New Roman" panose="02020603050405020304" pitchFamily="18" charset="0"/>
              </a:rPr>
              <a:t>enhancing the relevance of projects.</a:t>
            </a:r>
          </a:p>
          <a:p>
            <a:pPr marL="795338" lvl="2" indent="-228600" algn="just">
              <a:spcBef>
                <a:spcPts val="600"/>
              </a:spcBef>
              <a:spcAft>
                <a:spcPts val="600"/>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Mention Implementation details including details of POs and </a:t>
            </a:r>
            <a:r>
              <a:rPr lang="en-US" sz="2000" dirty="0" smtClean="0">
                <a:latin typeface="Times New Roman" panose="02020603050405020304" pitchFamily="18" charset="0"/>
                <a:cs typeface="Times New Roman" panose="02020603050405020304" pitchFamily="18" charset="0"/>
              </a:rPr>
              <a:t>PSOs </a:t>
            </a:r>
            <a:r>
              <a:rPr lang="en-US" sz="2000" dirty="0">
                <a:latin typeface="Times New Roman" panose="02020603050405020304" pitchFamily="18" charset="0"/>
                <a:cs typeface="Times New Roman" panose="02020603050405020304" pitchFamily="18" charset="0"/>
              </a:rPr>
              <a:t>addressed with justification</a:t>
            </a:r>
          </a:p>
        </p:txBody>
      </p:sp>
      <p:sp>
        <p:nvSpPr>
          <p:cNvPr id="5"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15082563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95300" y="762000"/>
            <a:ext cx="9029700" cy="2092881"/>
          </a:xfrm>
          <a:prstGeom prst="rect">
            <a:avLst/>
          </a:prstGeom>
        </p:spPr>
        <p:txBody>
          <a:bodyPr wrap="square">
            <a:spAutoFit/>
          </a:bodyPr>
          <a:lstStyle/>
          <a:p>
            <a:pPr marL="795338" indent="-795338" algn="just">
              <a:spcBef>
                <a:spcPts val="600"/>
              </a:spcBef>
              <a:spcAft>
                <a:spcPts val="600"/>
              </a:spcAft>
            </a:pPr>
            <a:r>
              <a:rPr lang="en-US" sz="2000" dirty="0" smtClean="0">
                <a:solidFill>
                  <a:srgbClr val="FF0000"/>
                </a:solidFill>
                <a:latin typeface="Times New Roman" panose="02020603050405020304" pitchFamily="18" charset="0"/>
                <a:cs typeface="Times New Roman" panose="02020603050405020304" pitchFamily="18" charset="0"/>
              </a:rPr>
              <a:t>2.2.4.	Initiatives </a:t>
            </a:r>
            <a:r>
              <a:rPr lang="en-US" sz="2000" dirty="0">
                <a:solidFill>
                  <a:srgbClr val="FF0000"/>
                </a:solidFill>
                <a:latin typeface="Times New Roman" panose="02020603050405020304" pitchFamily="18" charset="0"/>
                <a:cs typeface="Times New Roman" panose="02020603050405020304" pitchFamily="18" charset="0"/>
              </a:rPr>
              <a:t>related to industry interaction</a:t>
            </a:r>
          </a:p>
          <a:p>
            <a:pPr marL="800100" lvl="1" indent="-342900" algn="just">
              <a:spcBef>
                <a:spcPts val="600"/>
              </a:spcBef>
              <a:spcAft>
                <a:spcPts val="600"/>
              </a:spcAf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Industry </a:t>
            </a:r>
            <a:r>
              <a:rPr lang="en-US" sz="2000" dirty="0">
                <a:latin typeface="Times New Roman" panose="02020603050405020304" pitchFamily="18" charset="0"/>
                <a:cs typeface="Times New Roman" panose="02020603050405020304" pitchFamily="18" charset="0"/>
              </a:rPr>
              <a:t>supported </a:t>
            </a:r>
            <a:r>
              <a:rPr lang="en-US" sz="2000" dirty="0" smtClean="0">
                <a:latin typeface="Times New Roman" panose="02020603050405020304" pitchFamily="18" charset="0"/>
                <a:cs typeface="Times New Roman" panose="02020603050405020304" pitchFamily="18" charset="0"/>
              </a:rPr>
              <a:t>laboratories.</a:t>
            </a:r>
            <a:endParaRPr lang="en-US" sz="2000" dirty="0">
              <a:latin typeface="Times New Roman" panose="02020603050405020304" pitchFamily="18" charset="0"/>
              <a:cs typeface="Times New Roman" panose="02020603050405020304" pitchFamily="18" charset="0"/>
            </a:endParaRPr>
          </a:p>
          <a:p>
            <a:pPr marL="800100" lvl="1" indent="-342900" algn="just">
              <a:spcBef>
                <a:spcPts val="600"/>
              </a:spcBef>
              <a:spcAft>
                <a:spcPts val="600"/>
              </a:spcAf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Industry </a:t>
            </a:r>
            <a:r>
              <a:rPr lang="en-US" sz="2000" dirty="0">
                <a:latin typeface="Times New Roman" panose="02020603050405020304" pitchFamily="18" charset="0"/>
                <a:cs typeface="Times New Roman" panose="02020603050405020304" pitchFamily="18" charset="0"/>
              </a:rPr>
              <a:t>involvement in the program design and partial delivery of </a:t>
            </a:r>
            <a:r>
              <a:rPr lang="en-US" sz="2000" dirty="0" smtClean="0">
                <a:latin typeface="Times New Roman" panose="02020603050405020304" pitchFamily="18" charset="0"/>
                <a:cs typeface="Times New Roman" panose="02020603050405020304" pitchFamily="18" charset="0"/>
              </a:rPr>
              <a:t>any regular </a:t>
            </a:r>
            <a:r>
              <a:rPr lang="en-US" sz="2000" dirty="0">
                <a:latin typeface="Times New Roman" panose="02020603050405020304" pitchFamily="18" charset="0"/>
                <a:cs typeface="Times New Roman" panose="02020603050405020304" pitchFamily="18" charset="0"/>
              </a:rPr>
              <a:t>courses for </a:t>
            </a:r>
            <a:r>
              <a:rPr lang="en-US" sz="2000" dirty="0" smtClean="0">
                <a:latin typeface="Times New Roman" panose="02020603050405020304" pitchFamily="18" charset="0"/>
                <a:cs typeface="Times New Roman" panose="02020603050405020304" pitchFamily="18" charset="0"/>
              </a:rPr>
              <a:t>students.</a:t>
            </a:r>
            <a:endParaRPr lang="en-US" sz="2000" dirty="0">
              <a:latin typeface="Times New Roman" panose="02020603050405020304" pitchFamily="18" charset="0"/>
              <a:cs typeface="Times New Roman" panose="02020603050405020304" pitchFamily="18" charset="0"/>
            </a:endParaRPr>
          </a:p>
          <a:p>
            <a:pPr marL="800100" lvl="1" indent="-342900" algn="just">
              <a:spcBef>
                <a:spcPts val="600"/>
              </a:spcBef>
              <a:spcAft>
                <a:spcPts val="600"/>
              </a:spcAf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Impact </a:t>
            </a:r>
            <a:r>
              <a:rPr lang="en-US" sz="2000" dirty="0">
                <a:latin typeface="Times New Roman" panose="02020603050405020304" pitchFamily="18" charset="0"/>
                <a:cs typeface="Times New Roman" panose="02020603050405020304" pitchFamily="18" charset="0"/>
              </a:rPr>
              <a:t>analysis of industry institute interaction and actions </a:t>
            </a:r>
            <a:r>
              <a:rPr lang="en-US" sz="2000" dirty="0" smtClean="0">
                <a:latin typeface="Times New Roman" panose="02020603050405020304" pitchFamily="18" charset="0"/>
                <a:cs typeface="Times New Roman" panose="02020603050405020304" pitchFamily="18" charset="0"/>
              </a:rPr>
              <a:t>taken thereof</a:t>
            </a:r>
            <a:endParaRPr lang="en-US" sz="2000" dirty="0">
              <a:latin typeface="Times New Roman" panose="02020603050405020304" pitchFamily="18" charset="0"/>
              <a:cs typeface="Times New Roman" panose="02020603050405020304" pitchFamily="18" charset="0"/>
            </a:endParaRPr>
          </a:p>
        </p:txBody>
      </p:sp>
      <p:sp>
        <p:nvSpPr>
          <p:cNvPr id="7" name="Rectangle 6"/>
          <p:cNvSpPr/>
          <p:nvPr/>
        </p:nvSpPr>
        <p:spPr>
          <a:xfrm>
            <a:off x="495300" y="3163431"/>
            <a:ext cx="8861743" cy="2862322"/>
          </a:xfrm>
          <a:prstGeom prst="rect">
            <a:avLst/>
          </a:prstGeom>
        </p:spPr>
        <p:txBody>
          <a:bodyPr wrap="square">
            <a:spAutoFit/>
          </a:bodyPr>
          <a:lstStyle/>
          <a:p>
            <a:pPr marL="795338" indent="-795338" algn="just">
              <a:lnSpc>
                <a:spcPct val="150000"/>
              </a:lnSpc>
            </a:pPr>
            <a:r>
              <a:rPr lang="en-US" sz="2000" dirty="0" smtClean="0">
                <a:solidFill>
                  <a:srgbClr val="FF0000"/>
                </a:solidFill>
                <a:latin typeface="Times New Roman" panose="02020603050405020304" pitchFamily="18" charset="0"/>
                <a:cs typeface="Times New Roman" panose="02020603050405020304" pitchFamily="18" charset="0"/>
              </a:rPr>
              <a:t>2.2.5.	Initiatives </a:t>
            </a:r>
            <a:r>
              <a:rPr lang="en-US" sz="2000" dirty="0">
                <a:solidFill>
                  <a:srgbClr val="FF0000"/>
                </a:solidFill>
                <a:latin typeface="Times New Roman" panose="02020603050405020304" pitchFamily="18" charset="0"/>
                <a:cs typeface="Times New Roman" panose="02020603050405020304" pitchFamily="18" charset="0"/>
              </a:rPr>
              <a:t>related to industry internship/summer </a:t>
            </a:r>
            <a:r>
              <a:rPr lang="en-US" sz="2000" dirty="0" smtClean="0">
                <a:solidFill>
                  <a:srgbClr val="FF0000"/>
                </a:solidFill>
                <a:latin typeface="Times New Roman" panose="02020603050405020304" pitchFamily="18" charset="0"/>
                <a:cs typeface="Times New Roman" panose="02020603050405020304" pitchFamily="18" charset="0"/>
              </a:rPr>
              <a:t>training</a:t>
            </a:r>
            <a:endParaRPr lang="en-US" sz="2000" dirty="0" smtClean="0">
              <a:latin typeface="Times New Roman" panose="02020603050405020304" pitchFamily="18" charset="0"/>
              <a:cs typeface="Times New Roman" panose="02020603050405020304" pitchFamily="18" charset="0"/>
            </a:endParaRPr>
          </a:p>
          <a:p>
            <a:pPr marL="790575" lvl="1" indent="-342900" algn="just">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Industrial </a:t>
            </a:r>
            <a:r>
              <a:rPr lang="en-US" sz="2000" dirty="0">
                <a:latin typeface="Times New Roman" panose="02020603050405020304" pitchFamily="18" charset="0"/>
                <a:cs typeface="Times New Roman" panose="02020603050405020304" pitchFamily="18" charset="0"/>
              </a:rPr>
              <a:t>training/tours for </a:t>
            </a:r>
            <a:r>
              <a:rPr lang="en-US" sz="2000" dirty="0" smtClean="0">
                <a:latin typeface="Times New Roman" panose="02020603050405020304" pitchFamily="18" charset="0"/>
                <a:cs typeface="Times New Roman" panose="02020603050405020304" pitchFamily="18" charset="0"/>
              </a:rPr>
              <a:t>students. </a:t>
            </a:r>
          </a:p>
          <a:p>
            <a:pPr marL="790575" lvl="1" indent="-342900" algn="just">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Industrial / internship / summer </a:t>
            </a:r>
            <a:r>
              <a:rPr lang="en-US" sz="2000" dirty="0">
                <a:latin typeface="Times New Roman" panose="02020603050405020304" pitchFamily="18" charset="0"/>
                <a:cs typeface="Times New Roman" panose="02020603050405020304" pitchFamily="18" charset="0"/>
              </a:rPr>
              <a:t>training of more than two </a:t>
            </a:r>
            <a:r>
              <a:rPr lang="en-US" sz="2000" dirty="0" smtClean="0">
                <a:latin typeface="Times New Roman" panose="02020603050405020304" pitchFamily="18" charset="0"/>
                <a:cs typeface="Times New Roman" panose="02020603050405020304" pitchFamily="18" charset="0"/>
              </a:rPr>
              <a:t>weeks and post training Assessment.</a:t>
            </a:r>
            <a:endParaRPr lang="en-US" sz="2000" dirty="0">
              <a:latin typeface="Times New Roman" panose="02020603050405020304" pitchFamily="18" charset="0"/>
              <a:cs typeface="Times New Roman" panose="02020603050405020304" pitchFamily="18" charset="0"/>
            </a:endParaRPr>
          </a:p>
          <a:p>
            <a:pPr marL="790575" lvl="1" indent="-342900" algn="just">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Impact </a:t>
            </a:r>
            <a:r>
              <a:rPr lang="en-US" sz="2000" dirty="0">
                <a:latin typeface="Times New Roman" panose="02020603050405020304" pitchFamily="18" charset="0"/>
                <a:cs typeface="Times New Roman" panose="02020603050405020304" pitchFamily="18" charset="0"/>
              </a:rPr>
              <a:t>analysis of industrial </a:t>
            </a:r>
            <a:r>
              <a:rPr lang="en-US" sz="2000" dirty="0" smtClean="0">
                <a:latin typeface="Times New Roman" panose="02020603050405020304" pitchFamily="18" charset="0"/>
                <a:cs typeface="Times New Roman" panose="02020603050405020304" pitchFamily="18" charset="0"/>
              </a:rPr>
              <a:t>training. </a:t>
            </a:r>
            <a:endParaRPr lang="en-US" sz="2000" dirty="0">
              <a:latin typeface="Times New Roman" panose="02020603050405020304" pitchFamily="18" charset="0"/>
              <a:cs typeface="Times New Roman" panose="02020603050405020304" pitchFamily="18" charset="0"/>
            </a:endParaRPr>
          </a:p>
          <a:p>
            <a:pPr marL="790575" lvl="1" indent="-342900" algn="just">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Student </a:t>
            </a:r>
            <a:r>
              <a:rPr lang="en-US" sz="2000" dirty="0">
                <a:latin typeface="Times New Roman" panose="02020603050405020304" pitchFamily="18" charset="0"/>
                <a:cs typeface="Times New Roman" panose="02020603050405020304" pitchFamily="18" charset="0"/>
              </a:rPr>
              <a:t>feedback on initiatives</a:t>
            </a:r>
          </a:p>
        </p:txBody>
      </p:sp>
      <p:sp>
        <p:nvSpPr>
          <p:cNvPr id="8"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37907244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330200" y="533400"/>
            <a:ext cx="9328150" cy="304800"/>
          </a:xfrm>
        </p:spPr>
        <p:txBody>
          <a:bodyPr>
            <a:noAutofit/>
          </a:bodyPr>
          <a:lstStyle/>
          <a:p>
            <a:pPr algn="just"/>
            <a:r>
              <a:rPr lang="en-US" sz="2000" b="1" dirty="0">
                <a:solidFill>
                  <a:srgbClr val="FF0000"/>
                </a:solidFill>
                <a:latin typeface="Cambria" panose="02040503050406030204" pitchFamily="18" charset="0"/>
              </a:rPr>
              <a:t>CRITERION 3: Course Outcomes and Program Outcomes</a:t>
            </a:r>
          </a:p>
        </p:txBody>
      </p:sp>
      <p:sp>
        <p:nvSpPr>
          <p:cNvPr id="4" name="Rectangle 3"/>
          <p:cNvSpPr/>
          <p:nvPr/>
        </p:nvSpPr>
        <p:spPr>
          <a:xfrm>
            <a:off x="495300" y="1474114"/>
            <a:ext cx="8997950" cy="769441"/>
          </a:xfrm>
          <a:prstGeom prst="rect">
            <a:avLst/>
          </a:prstGeom>
        </p:spPr>
        <p:txBody>
          <a:bodyPr wrap="square">
            <a:spAutoFit/>
          </a:bodyPr>
          <a:lstStyle/>
          <a:p>
            <a:pPr marL="457200" indent="-457200" algn="just"/>
            <a:r>
              <a:rPr lang="en-US" sz="2200" b="1" dirty="0">
                <a:solidFill>
                  <a:srgbClr val="0000CC"/>
                </a:solidFill>
                <a:latin typeface="Times New Roman" panose="02020603050405020304" pitchFamily="18" charset="0"/>
                <a:cs typeface="Times New Roman" panose="02020603050405020304" pitchFamily="18" charset="0"/>
              </a:rPr>
              <a:t>3.1.	</a:t>
            </a:r>
            <a:r>
              <a:rPr lang="en-US" sz="2200" b="1" dirty="0" smtClean="0">
                <a:solidFill>
                  <a:srgbClr val="0000CC"/>
                </a:solidFill>
                <a:latin typeface="Times New Roman" panose="02020603050405020304" pitchFamily="18" charset="0"/>
                <a:cs typeface="Times New Roman" panose="02020603050405020304" pitchFamily="18" charset="0"/>
              </a:rPr>
              <a:t>Establish </a:t>
            </a:r>
            <a:r>
              <a:rPr lang="en-US" sz="2200" b="1" dirty="0">
                <a:solidFill>
                  <a:srgbClr val="0000CC"/>
                </a:solidFill>
                <a:latin typeface="Times New Roman" panose="02020603050405020304" pitchFamily="18" charset="0"/>
                <a:cs typeface="Times New Roman" panose="02020603050405020304" pitchFamily="18" charset="0"/>
              </a:rPr>
              <a:t>the correlation between the Courses and the Program Outcomes (POs) and Program Specific Outcomes (PSOs)</a:t>
            </a:r>
          </a:p>
        </p:txBody>
      </p:sp>
      <p:sp>
        <p:nvSpPr>
          <p:cNvPr id="2" name="Rectangle 1"/>
          <p:cNvSpPr/>
          <p:nvPr/>
        </p:nvSpPr>
        <p:spPr>
          <a:xfrm>
            <a:off x="495300" y="2266890"/>
            <a:ext cx="8997950" cy="400110"/>
          </a:xfrm>
          <a:prstGeom prst="rect">
            <a:avLst/>
          </a:prstGeom>
        </p:spPr>
        <p:txBody>
          <a:bodyPr wrap="square">
            <a:spAutoFit/>
          </a:bodyPr>
          <a:lstStyle/>
          <a:p>
            <a:pPr marL="795338" indent="-795338"/>
            <a:r>
              <a:rPr lang="en-US" sz="2000" dirty="0" smtClean="0">
                <a:solidFill>
                  <a:srgbClr val="FF0000"/>
                </a:solidFill>
                <a:latin typeface="Times New Roman" panose="02020603050405020304" pitchFamily="18" charset="0"/>
                <a:cs typeface="Times New Roman" panose="02020603050405020304" pitchFamily="18" charset="0"/>
              </a:rPr>
              <a:t>3.1.1.	Course </a:t>
            </a:r>
            <a:r>
              <a:rPr lang="en-US" sz="2000" dirty="0">
                <a:solidFill>
                  <a:srgbClr val="FF0000"/>
                </a:solidFill>
                <a:latin typeface="Times New Roman" panose="02020603050405020304" pitchFamily="18" charset="0"/>
                <a:cs typeface="Times New Roman" panose="02020603050405020304" pitchFamily="18" charset="0"/>
              </a:rPr>
              <a:t>Outcomes (COs)</a:t>
            </a:r>
          </a:p>
        </p:txBody>
      </p:sp>
      <p:sp>
        <p:nvSpPr>
          <p:cNvPr id="8" name="Rectangle 7"/>
          <p:cNvSpPr/>
          <p:nvPr/>
        </p:nvSpPr>
        <p:spPr>
          <a:xfrm>
            <a:off x="762000" y="2690336"/>
            <a:ext cx="8731250" cy="960328"/>
          </a:xfrm>
          <a:prstGeom prst="rect">
            <a:avLst/>
          </a:prstGeom>
        </p:spPr>
        <p:txBody>
          <a:bodyPr wrap="square">
            <a:spAutoFit/>
          </a:bodyPr>
          <a:lstStyle/>
          <a:p>
            <a:pPr algn="just">
              <a:lnSpc>
                <a:spcPct val="150000"/>
              </a:lnSpc>
            </a:pPr>
            <a:r>
              <a:rPr lang="en-US" sz="2000" dirty="0">
                <a:latin typeface="Times New Roman" panose="02020603050405020304" pitchFamily="18" charset="0"/>
                <a:cs typeface="Times New Roman" panose="02020603050405020304" pitchFamily="18" charset="0"/>
              </a:rPr>
              <a:t>SAR</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should include course outcomes of One course/Semester (3rd </a:t>
            </a:r>
            <a:r>
              <a:rPr lang="en-US" sz="2000" dirty="0" smtClean="0">
                <a:latin typeface="Times New Roman" panose="02020603050405020304" pitchFamily="18" charset="0"/>
                <a:cs typeface="Times New Roman" panose="02020603050405020304" pitchFamily="18" charset="0"/>
              </a:rPr>
              <a:t>to 8th</a:t>
            </a:r>
            <a:r>
              <a:rPr lang="en-US" sz="2000" dirty="0">
                <a:latin typeface="Times New Roman" panose="02020603050405020304" pitchFamily="18" charset="0"/>
                <a:cs typeface="Times New Roman" panose="02020603050405020304" pitchFamily="18" charset="0"/>
              </a:rPr>
              <a:t>) of study, however, should be prepared for all courses and </a:t>
            </a:r>
            <a:r>
              <a:rPr lang="en-US" sz="2000" dirty="0" smtClean="0">
                <a:latin typeface="Times New Roman" panose="02020603050405020304" pitchFamily="18" charset="0"/>
                <a:cs typeface="Times New Roman" panose="02020603050405020304" pitchFamily="18" charset="0"/>
              </a:rPr>
              <a:t>made available </a:t>
            </a:r>
            <a:r>
              <a:rPr lang="en-US" sz="2000" dirty="0">
                <a:latin typeface="Times New Roman" panose="02020603050405020304" pitchFamily="18" charset="0"/>
                <a:cs typeface="Times New Roman" panose="02020603050405020304" pitchFamily="18" charset="0"/>
              </a:rPr>
              <a:t>as evidence</a:t>
            </a:r>
          </a:p>
        </p:txBody>
      </p:sp>
      <p:sp>
        <p:nvSpPr>
          <p:cNvPr id="9" name="Right Arrow 8">
            <a:hlinkClick r:id="rId3" action="ppaction://hlinkfile"/>
          </p:cNvPr>
          <p:cNvSpPr/>
          <p:nvPr/>
        </p:nvSpPr>
        <p:spPr>
          <a:xfrm>
            <a:off x="8610600" y="3276600"/>
            <a:ext cx="1143000" cy="369332"/>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smtClean="0"/>
              <a:t>Example</a:t>
            </a:r>
            <a:endParaRPr lang="en-US" sz="1400" dirty="0"/>
          </a:p>
        </p:txBody>
      </p:sp>
      <p:sp>
        <p:nvSpPr>
          <p:cNvPr id="10" name="Rectangle 9"/>
          <p:cNvSpPr/>
          <p:nvPr/>
        </p:nvSpPr>
        <p:spPr>
          <a:xfrm>
            <a:off x="495300" y="3864114"/>
            <a:ext cx="9028430" cy="707886"/>
          </a:xfrm>
          <a:prstGeom prst="rect">
            <a:avLst/>
          </a:prstGeom>
        </p:spPr>
        <p:txBody>
          <a:bodyPr wrap="square">
            <a:spAutoFit/>
          </a:bodyPr>
          <a:lstStyle/>
          <a:p>
            <a:pPr marL="795338" indent="-795338" algn="just"/>
            <a:r>
              <a:rPr lang="en-US" sz="2000" dirty="0">
                <a:solidFill>
                  <a:srgbClr val="FF0000"/>
                </a:solidFill>
                <a:latin typeface="Times New Roman" panose="02020603050405020304" pitchFamily="18" charset="0"/>
                <a:cs typeface="Times New Roman" panose="02020603050405020304" pitchFamily="18" charset="0"/>
              </a:rPr>
              <a:t>3.1.2. </a:t>
            </a:r>
            <a:r>
              <a:rPr lang="en-US" sz="2000" dirty="0" smtClean="0">
                <a:solidFill>
                  <a:srgbClr val="FF0000"/>
                </a:solidFill>
                <a:latin typeface="Times New Roman" panose="02020603050405020304" pitchFamily="18" charset="0"/>
                <a:cs typeface="Times New Roman" panose="02020603050405020304" pitchFamily="18" charset="0"/>
              </a:rPr>
              <a:t>	CO-PO </a:t>
            </a:r>
            <a:r>
              <a:rPr lang="en-US" sz="2000" dirty="0">
                <a:solidFill>
                  <a:srgbClr val="FF0000"/>
                </a:solidFill>
                <a:latin typeface="Times New Roman" panose="02020603050405020304" pitchFamily="18" charset="0"/>
                <a:cs typeface="Times New Roman" panose="02020603050405020304" pitchFamily="18" charset="0"/>
              </a:rPr>
              <a:t>matrices of courses selected in 3.1.1 (six matrices to be </a:t>
            </a:r>
            <a:r>
              <a:rPr lang="en-US" sz="2000" dirty="0" smtClean="0">
                <a:solidFill>
                  <a:srgbClr val="FF0000"/>
                </a:solidFill>
                <a:latin typeface="Times New Roman" panose="02020603050405020304" pitchFamily="18" charset="0"/>
                <a:cs typeface="Times New Roman" panose="02020603050405020304" pitchFamily="18" charset="0"/>
              </a:rPr>
              <a:t>mentioned; one </a:t>
            </a:r>
            <a:r>
              <a:rPr lang="en-US" sz="2000" dirty="0">
                <a:solidFill>
                  <a:srgbClr val="FF0000"/>
                </a:solidFill>
                <a:latin typeface="Times New Roman" panose="02020603050405020304" pitchFamily="18" charset="0"/>
                <a:cs typeface="Times New Roman" panose="02020603050405020304" pitchFamily="18" charset="0"/>
              </a:rPr>
              <a:t>per semester from 3rd to 8th semester)</a:t>
            </a:r>
          </a:p>
        </p:txBody>
      </p:sp>
      <p:graphicFrame>
        <p:nvGraphicFramePr>
          <p:cNvPr id="11" name="Table 10"/>
          <p:cNvGraphicFramePr>
            <a:graphicFrameLocks noGrp="1"/>
          </p:cNvGraphicFramePr>
          <p:nvPr>
            <p:extLst>
              <p:ext uri="{D42A27DB-BD31-4B8C-83A1-F6EECF244321}">
                <p14:modId xmlns:p14="http://schemas.microsoft.com/office/powerpoint/2010/main" xmlns="" val="2207994205"/>
              </p:ext>
            </p:extLst>
          </p:nvPr>
        </p:nvGraphicFramePr>
        <p:xfrm>
          <a:off x="716283" y="4765040"/>
          <a:ext cx="8656317" cy="1483360"/>
        </p:xfrm>
        <a:graphic>
          <a:graphicData uri="http://schemas.openxmlformats.org/drawingml/2006/table">
            <a:tbl>
              <a:tblPr firstRow="1" bandRow="1">
                <a:tableStyleId>{ED083AE6-46FA-4A59-8FB0-9F97EB10719F}</a:tableStyleId>
              </a:tblPr>
              <a:tblGrid>
                <a:gridCol w="1753870"/>
                <a:gridCol w="609600"/>
                <a:gridCol w="572077"/>
                <a:gridCol w="572077"/>
                <a:gridCol w="572077"/>
                <a:gridCol w="572077"/>
                <a:gridCol w="572077"/>
                <a:gridCol w="572077"/>
                <a:gridCol w="572077"/>
                <a:gridCol w="572077"/>
                <a:gridCol w="572077"/>
                <a:gridCol w="572077"/>
                <a:gridCol w="572077"/>
              </a:tblGrid>
              <a:tr h="370840">
                <a:tc>
                  <a:txBody>
                    <a:bodyPr/>
                    <a:lstStyle/>
                    <a:p>
                      <a:pPr algn="ctr"/>
                      <a:r>
                        <a:rPr lang="en-US" sz="1400" kern="1200" dirty="0" smtClean="0">
                          <a:solidFill>
                            <a:schemeClr val="tx1"/>
                          </a:solidFill>
                          <a:latin typeface="Times New Roman" panose="02020603050405020304" pitchFamily="18" charset="0"/>
                          <a:ea typeface="+mn-ea"/>
                          <a:cs typeface="Times New Roman" panose="02020603050405020304" pitchFamily="18" charset="0"/>
                        </a:rPr>
                        <a:t>COURSE</a:t>
                      </a:r>
                      <a:endParaRPr lang="en-US" sz="140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marL="0" marR="0" algn="ctr">
                        <a:lnSpc>
                          <a:spcPct val="115000"/>
                        </a:lnSpc>
                        <a:spcBef>
                          <a:spcPts val="0"/>
                        </a:spcBef>
                        <a:spcAft>
                          <a:spcPts val="0"/>
                        </a:spcAft>
                      </a:pPr>
                      <a:r>
                        <a:rPr lang="en-US" sz="1400" b="1" dirty="0">
                          <a:effectLst/>
                          <a:latin typeface="Times New Roman"/>
                          <a:ea typeface="Calibri"/>
                          <a:cs typeface="Times New Roman"/>
                        </a:rPr>
                        <a:t>COs</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1" dirty="0">
                          <a:effectLst/>
                          <a:latin typeface="Times New Roman"/>
                          <a:ea typeface="Calibri"/>
                          <a:cs typeface="Times New Roman"/>
                        </a:rPr>
                        <a:t>PO1</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1" dirty="0">
                          <a:effectLst/>
                          <a:latin typeface="Times New Roman"/>
                          <a:ea typeface="Calibri"/>
                          <a:cs typeface="Times New Roman"/>
                        </a:rPr>
                        <a:t>PO2</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1" dirty="0">
                          <a:effectLst/>
                          <a:latin typeface="Times New Roman"/>
                          <a:ea typeface="Calibri"/>
                          <a:cs typeface="Times New Roman"/>
                        </a:rPr>
                        <a:t>PO3</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1" dirty="0">
                          <a:effectLst/>
                          <a:latin typeface="Times New Roman"/>
                          <a:ea typeface="Calibri"/>
                          <a:cs typeface="Times New Roman"/>
                        </a:rPr>
                        <a:t>PO4</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1" dirty="0">
                          <a:effectLst/>
                          <a:latin typeface="Times New Roman"/>
                          <a:ea typeface="Calibri"/>
                          <a:cs typeface="Times New Roman"/>
                        </a:rPr>
                        <a:t>PO5</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1" dirty="0">
                          <a:effectLst/>
                          <a:latin typeface="Times New Roman"/>
                          <a:ea typeface="Calibri"/>
                          <a:cs typeface="Times New Roman"/>
                        </a:rPr>
                        <a:t>PO6</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1" dirty="0">
                          <a:effectLst/>
                          <a:latin typeface="Times New Roman"/>
                          <a:ea typeface="Calibri"/>
                          <a:cs typeface="Times New Roman"/>
                        </a:rPr>
                        <a:t>PO7</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1" dirty="0">
                          <a:effectLst/>
                          <a:latin typeface="Times New Roman"/>
                          <a:ea typeface="Calibri"/>
                          <a:cs typeface="Times New Roman"/>
                        </a:rPr>
                        <a:t>PO8</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1" dirty="0">
                          <a:effectLst/>
                          <a:latin typeface="Times New Roman"/>
                          <a:ea typeface="Calibri"/>
                          <a:cs typeface="Times New Roman"/>
                        </a:rPr>
                        <a:t>PO9</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1" dirty="0">
                          <a:effectLst/>
                          <a:latin typeface="Times New Roman"/>
                          <a:ea typeface="Calibri"/>
                          <a:cs typeface="Times New Roman"/>
                        </a:rPr>
                        <a:t>PO10</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1" dirty="0">
                          <a:effectLst/>
                          <a:latin typeface="Times New Roman"/>
                          <a:ea typeface="Calibri"/>
                          <a:cs typeface="Times New Roman"/>
                        </a:rPr>
                        <a:t>PO11</a:t>
                      </a:r>
                      <a:endParaRPr lang="en-US" sz="1400" dirty="0">
                        <a:effectLst/>
                        <a:latin typeface="Calibri"/>
                        <a:ea typeface="Calibri"/>
                        <a:cs typeface="Times New Roman"/>
                      </a:endParaRPr>
                    </a:p>
                  </a:txBody>
                  <a:tcPr marL="68580" marR="68580" marT="0" marB="0" anchor="ctr"/>
                </a:tc>
              </a:tr>
              <a:tr h="370840">
                <a:tc rowSpan="3">
                  <a:txBody>
                    <a:bodyPr/>
                    <a:lstStyle/>
                    <a:p>
                      <a:r>
                        <a:rPr kumimoji="0" lang="en-US" sz="1600" kern="1200" dirty="0" smtClean="0">
                          <a:solidFill>
                            <a:schemeClr val="tx1"/>
                          </a:solidFill>
                          <a:effectLst/>
                          <a:latin typeface="Times New Roman" panose="02020603050405020304" pitchFamily="18" charset="0"/>
                          <a:ea typeface="+mn-ea"/>
                          <a:cs typeface="Times New Roman" panose="02020603050405020304" pitchFamily="18" charset="0"/>
                        </a:rPr>
                        <a:t>Design of RCC Structures</a:t>
                      </a:r>
                    </a:p>
                    <a:p>
                      <a:r>
                        <a:rPr kumimoji="0" lang="en-US" sz="1600" kern="1200" dirty="0" smtClean="0">
                          <a:solidFill>
                            <a:schemeClr val="tx1"/>
                          </a:solidFill>
                          <a:effectLst/>
                          <a:latin typeface="Times New Roman" panose="02020603050405020304" pitchFamily="18" charset="0"/>
                          <a:ea typeface="+mn-ea"/>
                          <a:cs typeface="Times New Roman" panose="02020603050405020304" pitchFamily="18" charset="0"/>
                        </a:rPr>
                        <a:t>10CV5DCRCC</a:t>
                      </a:r>
                      <a:endParaRPr lang="en-US" sz="1600" dirty="0">
                        <a:latin typeface="Times New Roman" panose="02020603050405020304" pitchFamily="18" charset="0"/>
                        <a:cs typeface="Times New Roman" panose="02020603050405020304" pitchFamily="18" charset="0"/>
                      </a:endParaRPr>
                    </a:p>
                  </a:txBody>
                  <a:tcPr anchor="ctr"/>
                </a:tc>
                <a:tc>
                  <a:txBody>
                    <a:bodyPr/>
                    <a:lstStyle/>
                    <a:p>
                      <a:pPr marL="0" marR="0" algn="ctr">
                        <a:lnSpc>
                          <a:spcPct val="115000"/>
                        </a:lnSpc>
                        <a:spcBef>
                          <a:spcPts val="0"/>
                        </a:spcBef>
                        <a:spcAft>
                          <a:spcPts val="0"/>
                        </a:spcAft>
                      </a:pPr>
                      <a:r>
                        <a:rPr lang="en-US" sz="1400" b="1" dirty="0">
                          <a:effectLst/>
                          <a:latin typeface="Times New Roman"/>
                          <a:ea typeface="Calibri"/>
                          <a:cs typeface="Times New Roman"/>
                        </a:rPr>
                        <a:t>CO1</a:t>
                      </a: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1" dirty="0">
                          <a:effectLst/>
                          <a:latin typeface="Times New Roman"/>
                          <a:ea typeface="Calibri"/>
                          <a:cs typeface="Times New Roman"/>
                        </a:rPr>
                        <a:t>3</a:t>
                      </a: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1" dirty="0">
                          <a:effectLst/>
                          <a:latin typeface="Times New Roman"/>
                          <a:ea typeface="Calibri"/>
                          <a:cs typeface="Times New Roman"/>
                        </a:rPr>
                        <a:t>3</a:t>
                      </a: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1">
                          <a:effectLst/>
                          <a:latin typeface="Times New Roman"/>
                          <a:ea typeface="Calibri"/>
                          <a:cs typeface="Times New Roman"/>
                        </a:rPr>
                        <a:t>-</a:t>
                      </a:r>
                      <a:endParaRPr lang="en-US" sz="1400" b="1">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400" b="1">
                          <a:effectLst/>
                          <a:latin typeface="Times New Roman"/>
                          <a:ea typeface="Calibri"/>
                          <a:cs typeface="Times New Roman"/>
                        </a:rPr>
                        <a:t>-</a:t>
                      </a:r>
                      <a:endParaRPr lang="en-US" sz="1400" b="1">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400" b="1">
                          <a:effectLst/>
                          <a:latin typeface="Times New Roman"/>
                          <a:ea typeface="Calibri"/>
                          <a:cs typeface="Times New Roman"/>
                        </a:rPr>
                        <a:t>-</a:t>
                      </a:r>
                      <a:endParaRPr lang="en-US" sz="1400" b="1">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400" b="1">
                          <a:effectLst/>
                          <a:latin typeface="Times New Roman"/>
                          <a:ea typeface="Calibri"/>
                          <a:cs typeface="Times New Roman"/>
                        </a:rPr>
                        <a:t>-</a:t>
                      </a:r>
                      <a:endParaRPr lang="en-US" sz="1400" b="1">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400" b="1">
                          <a:effectLst/>
                          <a:latin typeface="Times New Roman"/>
                          <a:ea typeface="Calibri"/>
                          <a:cs typeface="Times New Roman"/>
                        </a:rPr>
                        <a:t>-</a:t>
                      </a:r>
                      <a:endParaRPr lang="en-US" sz="1400" b="1">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1">
                          <a:effectLst/>
                          <a:latin typeface="Times New Roman"/>
                          <a:ea typeface="Calibri"/>
                          <a:cs typeface="Times New Roman"/>
                        </a:rPr>
                        <a:t>1</a:t>
                      </a:r>
                      <a:endParaRPr lang="en-US" sz="1400" b="1">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400" b="1">
                          <a:effectLst/>
                          <a:latin typeface="Times New Roman"/>
                          <a:ea typeface="Calibri"/>
                          <a:cs typeface="Times New Roman"/>
                        </a:rPr>
                        <a:t>-</a:t>
                      </a:r>
                      <a:endParaRPr lang="en-US" sz="1400" b="1">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400" b="1">
                          <a:effectLst/>
                          <a:latin typeface="Times New Roman"/>
                          <a:ea typeface="Calibri"/>
                          <a:cs typeface="Times New Roman"/>
                        </a:rPr>
                        <a:t>-</a:t>
                      </a:r>
                      <a:endParaRPr lang="en-US" sz="1400" b="1">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400" b="1">
                          <a:effectLst/>
                          <a:latin typeface="Times New Roman"/>
                          <a:ea typeface="Calibri"/>
                          <a:cs typeface="Times New Roman"/>
                        </a:rPr>
                        <a:t>-</a:t>
                      </a:r>
                      <a:endParaRPr lang="en-US" sz="1400" b="1">
                        <a:effectLst/>
                        <a:latin typeface="Calibri"/>
                        <a:ea typeface="Calibri"/>
                        <a:cs typeface="Times New Roman"/>
                      </a:endParaRPr>
                    </a:p>
                  </a:txBody>
                  <a:tcPr marL="68580" marR="68580" marT="0" marB="0" anchor="ctr"/>
                </a:tc>
              </a:tr>
              <a:tr h="370840">
                <a:tc vMerge="1">
                  <a:txBody>
                    <a:bodyPr/>
                    <a:lstStyle/>
                    <a:p>
                      <a:endParaRPr lang="en-US" dirty="0"/>
                    </a:p>
                  </a:txBody>
                  <a:tcPr/>
                </a:tc>
                <a:tc>
                  <a:txBody>
                    <a:bodyPr/>
                    <a:lstStyle/>
                    <a:p>
                      <a:pPr marL="0" marR="0" algn="ctr">
                        <a:lnSpc>
                          <a:spcPct val="115000"/>
                        </a:lnSpc>
                        <a:spcBef>
                          <a:spcPts val="0"/>
                        </a:spcBef>
                        <a:spcAft>
                          <a:spcPts val="0"/>
                        </a:spcAft>
                      </a:pPr>
                      <a:r>
                        <a:rPr lang="en-US" sz="1400" b="1" dirty="0">
                          <a:effectLst/>
                          <a:latin typeface="Times New Roman"/>
                          <a:ea typeface="Calibri"/>
                          <a:cs typeface="Times New Roman"/>
                        </a:rPr>
                        <a:t>CO2</a:t>
                      </a: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1" dirty="0">
                          <a:effectLst/>
                          <a:latin typeface="Times New Roman"/>
                          <a:ea typeface="Calibri"/>
                          <a:cs typeface="Times New Roman"/>
                        </a:rPr>
                        <a:t>3</a:t>
                      </a: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1" dirty="0">
                          <a:effectLst/>
                          <a:latin typeface="Times New Roman"/>
                          <a:ea typeface="Calibri"/>
                          <a:cs typeface="Times New Roman"/>
                        </a:rPr>
                        <a:t>3</a:t>
                      </a: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1" dirty="0">
                          <a:effectLst/>
                          <a:latin typeface="Times New Roman"/>
                          <a:ea typeface="Calibri"/>
                          <a:cs typeface="Times New Roman"/>
                        </a:rPr>
                        <a:t>3</a:t>
                      </a: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400" b="1" dirty="0">
                          <a:effectLst/>
                          <a:latin typeface="Times New Roman"/>
                          <a:ea typeface="Calibri"/>
                          <a:cs typeface="Times New Roman"/>
                        </a:rPr>
                        <a:t>-</a:t>
                      </a: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400" b="1">
                          <a:effectLst/>
                          <a:latin typeface="Times New Roman"/>
                          <a:ea typeface="Calibri"/>
                          <a:cs typeface="Times New Roman"/>
                        </a:rPr>
                        <a:t>-</a:t>
                      </a:r>
                      <a:endParaRPr lang="en-US" sz="1400" b="1">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400" b="1">
                          <a:effectLst/>
                          <a:latin typeface="Times New Roman"/>
                          <a:ea typeface="Calibri"/>
                          <a:cs typeface="Times New Roman"/>
                        </a:rPr>
                        <a:t>-</a:t>
                      </a:r>
                      <a:endParaRPr lang="en-US" sz="1400" b="1">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400" b="1">
                          <a:effectLst/>
                          <a:latin typeface="Times New Roman"/>
                          <a:ea typeface="Calibri"/>
                          <a:cs typeface="Times New Roman"/>
                        </a:rPr>
                        <a:t>-</a:t>
                      </a:r>
                      <a:endParaRPr lang="en-US" sz="1400" b="1">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1">
                          <a:effectLst/>
                          <a:latin typeface="Times New Roman"/>
                          <a:ea typeface="Calibri"/>
                          <a:cs typeface="Times New Roman"/>
                        </a:rPr>
                        <a:t>2</a:t>
                      </a:r>
                      <a:endParaRPr lang="en-US" sz="1400" b="1">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400" b="1">
                          <a:effectLst/>
                          <a:latin typeface="Times New Roman"/>
                          <a:ea typeface="Calibri"/>
                          <a:cs typeface="Times New Roman"/>
                        </a:rPr>
                        <a:t>-</a:t>
                      </a:r>
                      <a:endParaRPr lang="en-US" sz="1400" b="1">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400" b="1">
                          <a:effectLst/>
                          <a:latin typeface="Times New Roman"/>
                          <a:ea typeface="Calibri"/>
                          <a:cs typeface="Times New Roman"/>
                        </a:rPr>
                        <a:t>-</a:t>
                      </a:r>
                      <a:endParaRPr lang="en-US" sz="1400" b="1">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400" b="1">
                          <a:effectLst/>
                          <a:latin typeface="Times New Roman"/>
                          <a:ea typeface="Calibri"/>
                          <a:cs typeface="Times New Roman"/>
                        </a:rPr>
                        <a:t>-</a:t>
                      </a:r>
                      <a:endParaRPr lang="en-US" sz="1400" b="1">
                        <a:effectLst/>
                        <a:latin typeface="Calibri"/>
                        <a:ea typeface="Calibri"/>
                        <a:cs typeface="Times New Roman"/>
                      </a:endParaRPr>
                    </a:p>
                  </a:txBody>
                  <a:tcPr marL="68580" marR="68580" marT="0" marB="0" anchor="ctr"/>
                </a:tc>
              </a:tr>
              <a:tr h="370840">
                <a:tc vMerge="1">
                  <a:txBody>
                    <a:bodyPr/>
                    <a:lstStyle/>
                    <a:p>
                      <a:endParaRPr lang="en-US" dirty="0"/>
                    </a:p>
                  </a:txBody>
                  <a:tcPr/>
                </a:tc>
                <a:tc>
                  <a:txBody>
                    <a:bodyPr/>
                    <a:lstStyle/>
                    <a:p>
                      <a:pPr marL="0" marR="0" algn="ctr">
                        <a:lnSpc>
                          <a:spcPct val="115000"/>
                        </a:lnSpc>
                        <a:spcBef>
                          <a:spcPts val="0"/>
                        </a:spcBef>
                        <a:spcAft>
                          <a:spcPts val="0"/>
                        </a:spcAft>
                      </a:pPr>
                      <a:r>
                        <a:rPr lang="en-US" sz="1400" b="1" dirty="0">
                          <a:effectLst/>
                          <a:latin typeface="Times New Roman"/>
                          <a:ea typeface="Calibri"/>
                          <a:cs typeface="Times New Roman"/>
                        </a:rPr>
                        <a:t>CO3</a:t>
                      </a: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1">
                          <a:effectLst/>
                          <a:latin typeface="Times New Roman"/>
                          <a:ea typeface="Calibri"/>
                          <a:cs typeface="Times New Roman"/>
                        </a:rPr>
                        <a:t>3</a:t>
                      </a:r>
                      <a:endParaRPr lang="en-US" sz="1400" b="1">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1" dirty="0">
                          <a:effectLst/>
                          <a:latin typeface="Times New Roman"/>
                          <a:ea typeface="Calibri"/>
                          <a:cs typeface="Times New Roman"/>
                        </a:rPr>
                        <a:t>3</a:t>
                      </a: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1">
                          <a:effectLst/>
                          <a:latin typeface="Times New Roman"/>
                          <a:ea typeface="Calibri"/>
                          <a:cs typeface="Times New Roman"/>
                        </a:rPr>
                        <a:t>3</a:t>
                      </a:r>
                      <a:endParaRPr lang="en-US" sz="1400" b="1">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400" b="1" dirty="0">
                          <a:effectLst/>
                          <a:latin typeface="Times New Roman"/>
                          <a:ea typeface="Calibri"/>
                          <a:cs typeface="Times New Roman"/>
                        </a:rPr>
                        <a:t>-</a:t>
                      </a: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400" b="1" dirty="0">
                          <a:effectLst/>
                          <a:latin typeface="Times New Roman"/>
                          <a:ea typeface="Calibri"/>
                          <a:cs typeface="Times New Roman"/>
                        </a:rPr>
                        <a:t>-</a:t>
                      </a: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400" b="1" dirty="0">
                          <a:effectLst/>
                          <a:latin typeface="Times New Roman"/>
                          <a:ea typeface="Calibri"/>
                          <a:cs typeface="Times New Roman"/>
                        </a:rPr>
                        <a:t>-</a:t>
                      </a: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400" b="1" dirty="0">
                          <a:effectLst/>
                          <a:latin typeface="Times New Roman"/>
                          <a:ea typeface="Calibri"/>
                          <a:cs typeface="Times New Roman"/>
                        </a:rPr>
                        <a:t>-</a:t>
                      </a: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1" dirty="0">
                          <a:effectLst/>
                          <a:latin typeface="Times New Roman"/>
                          <a:ea typeface="Calibri"/>
                          <a:cs typeface="Times New Roman"/>
                        </a:rPr>
                        <a:t>3</a:t>
                      </a: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400" b="1" dirty="0">
                          <a:effectLst/>
                          <a:latin typeface="Times New Roman"/>
                          <a:ea typeface="Calibri"/>
                          <a:cs typeface="Times New Roman"/>
                        </a:rPr>
                        <a:t>-</a:t>
                      </a: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400" b="1" dirty="0">
                          <a:effectLst/>
                          <a:latin typeface="Times New Roman"/>
                          <a:ea typeface="Calibri"/>
                          <a:cs typeface="Times New Roman"/>
                        </a:rPr>
                        <a:t>-</a:t>
                      </a: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400" b="1" dirty="0">
                          <a:effectLst/>
                          <a:latin typeface="Times New Roman"/>
                          <a:ea typeface="Calibri"/>
                          <a:cs typeface="Times New Roman"/>
                        </a:rPr>
                        <a:t>-</a:t>
                      </a:r>
                      <a:endParaRPr lang="en-US" sz="1400" b="1" dirty="0">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xmlns="" val="42420728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762000"/>
            <a:ext cx="8915400" cy="1938992"/>
          </a:xfrm>
          <a:prstGeom prst="rect">
            <a:avLst/>
          </a:prstGeom>
        </p:spPr>
        <p:txBody>
          <a:bodyPr wrap="square">
            <a:spAutoFit/>
          </a:bodyPr>
          <a:lstStyle/>
          <a:p>
            <a:pPr>
              <a:lnSpc>
                <a:spcPct val="150000"/>
              </a:lnSpc>
            </a:pPr>
            <a:r>
              <a:rPr lang="en-US" sz="2000" b="1" i="1" dirty="0">
                <a:latin typeface="Times New Roman" panose="02020603050405020304" pitchFamily="18" charset="0"/>
                <a:cs typeface="Times New Roman" panose="02020603050405020304" pitchFamily="18" charset="0"/>
              </a:rPr>
              <a:t>Note: </a:t>
            </a:r>
            <a:r>
              <a:rPr lang="en-US" sz="2000" dirty="0">
                <a:latin typeface="Times New Roman" panose="02020603050405020304" pitchFamily="18" charset="0"/>
                <a:cs typeface="Times New Roman" panose="02020603050405020304" pitchFamily="18" charset="0"/>
              </a:rPr>
              <a:t>Enter correlation levels 1, 2 or 3 as defined below:</a:t>
            </a:r>
          </a:p>
          <a:p>
            <a:pPr lvl="1">
              <a:lnSpc>
                <a:spcPct val="150000"/>
              </a:lnSpc>
            </a:pPr>
            <a:r>
              <a:rPr lang="en-US" sz="2000" dirty="0">
                <a:latin typeface="Times New Roman" panose="02020603050405020304" pitchFamily="18" charset="0"/>
                <a:cs typeface="Times New Roman" panose="02020603050405020304" pitchFamily="18" charset="0"/>
              </a:rPr>
              <a:t>1: Slight (Low) </a:t>
            </a:r>
          </a:p>
          <a:p>
            <a:pPr lvl="1">
              <a:lnSpc>
                <a:spcPct val="150000"/>
              </a:lnSpc>
            </a:pPr>
            <a:r>
              <a:rPr lang="en-US" sz="2000" dirty="0">
                <a:latin typeface="Times New Roman" panose="02020603050405020304" pitchFamily="18" charset="0"/>
                <a:cs typeface="Times New Roman" panose="02020603050405020304" pitchFamily="18" charset="0"/>
              </a:rPr>
              <a:t>2: Moderate (Medium) </a:t>
            </a:r>
          </a:p>
          <a:p>
            <a:pPr lvl="1">
              <a:lnSpc>
                <a:spcPct val="150000"/>
              </a:lnSpc>
            </a:pPr>
            <a:r>
              <a:rPr lang="en-US" sz="2000" dirty="0">
                <a:latin typeface="Times New Roman" panose="02020603050405020304" pitchFamily="18" charset="0"/>
                <a:cs typeface="Times New Roman" panose="02020603050405020304" pitchFamily="18" charset="0"/>
              </a:rPr>
              <a:t>3: Substantial (High)</a:t>
            </a:r>
          </a:p>
        </p:txBody>
      </p:sp>
      <p:sp>
        <p:nvSpPr>
          <p:cNvPr id="7" name="Rectangle 6"/>
          <p:cNvSpPr/>
          <p:nvPr/>
        </p:nvSpPr>
        <p:spPr>
          <a:xfrm>
            <a:off x="533400" y="2819400"/>
            <a:ext cx="8991600" cy="1323439"/>
          </a:xfrm>
          <a:prstGeom prst="rect">
            <a:avLst/>
          </a:prstGeom>
        </p:spPr>
        <p:txBody>
          <a:bodyPr wrap="square">
            <a:spAutoFit/>
          </a:bodyPr>
          <a:lstStyle/>
          <a:p>
            <a:pPr marL="795338" indent="-795338" algn="just"/>
            <a:r>
              <a:rPr lang="en-US" sz="2000" dirty="0">
                <a:solidFill>
                  <a:srgbClr val="FF0000"/>
                </a:solidFill>
                <a:latin typeface="Times New Roman" panose="02020603050405020304" pitchFamily="18" charset="0"/>
                <a:cs typeface="Times New Roman" panose="02020603050405020304" pitchFamily="18" charset="0"/>
              </a:rPr>
              <a:t>3.1.3.	Program level Course-PO matrix of all courses INCLUDING first </a:t>
            </a:r>
            <a:r>
              <a:rPr lang="en-US" sz="2000" dirty="0" smtClean="0">
                <a:solidFill>
                  <a:srgbClr val="FF0000"/>
                </a:solidFill>
                <a:latin typeface="Times New Roman" panose="02020603050405020304" pitchFamily="18" charset="0"/>
                <a:cs typeface="Times New Roman" panose="02020603050405020304" pitchFamily="18" charset="0"/>
              </a:rPr>
              <a:t>year courses</a:t>
            </a:r>
            <a:endParaRPr lang="en-US" sz="2000" dirty="0" smtClean="0">
              <a:latin typeface="Times New Roman" panose="02020603050405020304" pitchFamily="18" charset="0"/>
              <a:cs typeface="Times New Roman" panose="02020603050405020304" pitchFamily="18" charset="0"/>
            </a:endParaRPr>
          </a:p>
          <a:p>
            <a:pPr marL="800100" lvl="1" indent="-342900" algn="jus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It </a:t>
            </a:r>
            <a:r>
              <a:rPr lang="en-US" sz="2000" dirty="0">
                <a:latin typeface="Times New Roman" panose="02020603050405020304" pitchFamily="18" charset="0"/>
                <a:cs typeface="Times New Roman" panose="02020603050405020304" pitchFamily="18" charset="0"/>
              </a:rPr>
              <a:t>may be noted that contents of Table 3.1.2 must be consistent with information available in Table 3.1.3 for all the courses.</a:t>
            </a:r>
          </a:p>
        </p:txBody>
      </p:sp>
      <p:sp>
        <p:nvSpPr>
          <p:cNvPr id="8"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3280053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685800"/>
            <a:ext cx="9045039" cy="5457904"/>
          </a:xfrm>
          <a:prstGeom prst="rect">
            <a:avLst/>
          </a:prstGeom>
        </p:spPr>
        <p:txBody>
          <a:bodyPr wrap="square">
            <a:spAutoFit/>
          </a:bodyPr>
          <a:lstStyle/>
          <a:p>
            <a:pPr algn="just"/>
            <a:r>
              <a:rPr lang="en-US" sz="2200" b="1" dirty="0">
                <a:solidFill>
                  <a:srgbClr val="0000CC"/>
                </a:solidFill>
                <a:latin typeface="Times New Roman" panose="02020603050405020304" pitchFamily="18" charset="0"/>
                <a:cs typeface="Times New Roman" panose="02020603050405020304" pitchFamily="18" charset="0"/>
              </a:rPr>
              <a:t>3.2. Attainment of Course Outcomes</a:t>
            </a:r>
          </a:p>
          <a:p>
            <a:pPr algn="just"/>
            <a:endParaRPr lang="en-US" sz="1400" dirty="0" smtClean="0">
              <a:solidFill>
                <a:srgbClr val="FF0000"/>
              </a:solidFill>
              <a:latin typeface="Times New Roman" panose="02020603050405020304" pitchFamily="18" charset="0"/>
              <a:cs typeface="Times New Roman" panose="02020603050405020304" pitchFamily="18" charset="0"/>
            </a:endParaRPr>
          </a:p>
          <a:p>
            <a:pPr marL="795338" indent="-795338" algn="just"/>
            <a:r>
              <a:rPr lang="en-US" sz="2000" dirty="0" smtClean="0">
                <a:solidFill>
                  <a:srgbClr val="FF0000"/>
                </a:solidFill>
                <a:latin typeface="Times New Roman" panose="02020603050405020304" pitchFamily="18" charset="0"/>
                <a:cs typeface="Times New Roman" panose="02020603050405020304" pitchFamily="18" charset="0"/>
              </a:rPr>
              <a:t>3.2.1</a:t>
            </a:r>
            <a:r>
              <a:rPr lang="en-US" sz="2000" dirty="0">
                <a:solidFill>
                  <a:srgbClr val="FF0000"/>
                </a:solidFill>
                <a:latin typeface="Times New Roman" panose="02020603050405020304" pitchFamily="18" charset="0"/>
                <a:cs typeface="Times New Roman" panose="02020603050405020304" pitchFamily="18" charset="0"/>
              </a:rPr>
              <a:t>.	Describe the assessment processes used to gather the data upon </a:t>
            </a:r>
            <a:r>
              <a:rPr lang="en-US" sz="2000" dirty="0" smtClean="0">
                <a:solidFill>
                  <a:srgbClr val="FF0000"/>
                </a:solidFill>
                <a:latin typeface="Times New Roman" panose="02020603050405020304" pitchFamily="18" charset="0"/>
                <a:cs typeface="Times New Roman" panose="02020603050405020304" pitchFamily="18" charset="0"/>
              </a:rPr>
              <a:t>which the evaluation </a:t>
            </a:r>
            <a:r>
              <a:rPr lang="en-US" sz="2000" dirty="0">
                <a:solidFill>
                  <a:srgbClr val="FF0000"/>
                </a:solidFill>
                <a:latin typeface="Times New Roman" panose="02020603050405020304" pitchFamily="18" charset="0"/>
                <a:cs typeface="Times New Roman" panose="02020603050405020304" pitchFamily="18" charset="0"/>
              </a:rPr>
              <a:t>of Course Outcome is based</a:t>
            </a:r>
          </a:p>
          <a:p>
            <a:pPr marL="800100" lvl="1" indent="-342900" algn="just">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Examples of data collection processes may include, but are not limited to-</a:t>
            </a:r>
          </a:p>
          <a:p>
            <a:pPr lvl="2" algn="just">
              <a:spcAft>
                <a:spcPts val="400"/>
              </a:spcAft>
            </a:pP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Specific exam/tutorial questions</a:t>
            </a:r>
          </a:p>
          <a:p>
            <a:pPr lvl="2" algn="just">
              <a:spcAft>
                <a:spcPts val="400"/>
              </a:spcAft>
            </a:pPr>
            <a:r>
              <a:rPr lang="en-US" sz="2000" dirty="0">
                <a:latin typeface="Times New Roman" panose="02020603050405020304" pitchFamily="18" charset="0"/>
                <a:cs typeface="Times New Roman" panose="02020603050405020304" pitchFamily="18" charset="0"/>
              </a:rPr>
              <a:t>- Assignments</a:t>
            </a:r>
          </a:p>
          <a:p>
            <a:pPr lvl="2" algn="just">
              <a:spcAft>
                <a:spcPts val="400"/>
              </a:spcAft>
            </a:pPr>
            <a:r>
              <a:rPr lang="en-US" sz="2000" dirty="0">
                <a:latin typeface="Times New Roman" panose="02020603050405020304" pitchFamily="18" charset="0"/>
                <a:cs typeface="Times New Roman" panose="02020603050405020304" pitchFamily="18" charset="0"/>
              </a:rPr>
              <a:t>- Laboratory tests</a:t>
            </a:r>
          </a:p>
          <a:p>
            <a:pPr lvl="2" algn="just">
              <a:spcAft>
                <a:spcPts val="400"/>
              </a:spcAft>
            </a:pPr>
            <a:r>
              <a:rPr lang="en-US" sz="2000" dirty="0">
                <a:latin typeface="Times New Roman" panose="02020603050405020304" pitchFamily="18" charset="0"/>
                <a:cs typeface="Times New Roman" panose="02020603050405020304" pitchFamily="18" charset="0"/>
              </a:rPr>
              <a:t>- Project evaluation</a:t>
            </a:r>
          </a:p>
          <a:p>
            <a:pPr lvl="2" algn="just">
              <a:spcAft>
                <a:spcPts val="400"/>
              </a:spcAft>
            </a:pPr>
            <a:r>
              <a:rPr lang="en-US" sz="2000" dirty="0">
                <a:latin typeface="Times New Roman" panose="02020603050405020304" pitchFamily="18" charset="0"/>
                <a:cs typeface="Times New Roman" panose="02020603050405020304" pitchFamily="18" charset="0"/>
              </a:rPr>
              <a:t>- Student portfolios</a:t>
            </a:r>
          </a:p>
          <a:p>
            <a:pPr marL="800100" lvl="1" indent="-342900" algn="just">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A </a:t>
            </a:r>
            <a:r>
              <a:rPr lang="en-US" sz="2000" dirty="0">
                <a:latin typeface="Times New Roman" panose="02020603050405020304" pitchFamily="18" charset="0"/>
                <a:cs typeface="Times New Roman" panose="02020603050405020304" pitchFamily="18" charset="0"/>
              </a:rPr>
              <a:t>portfolio is a collection of artifacts that demonstrate skills, </a:t>
            </a:r>
            <a:r>
              <a:rPr lang="en-US" sz="2000" dirty="0" smtClean="0">
                <a:latin typeface="Times New Roman" panose="02020603050405020304" pitchFamily="18" charset="0"/>
                <a:cs typeface="Times New Roman" panose="02020603050405020304" pitchFamily="18" charset="0"/>
              </a:rPr>
              <a:t>personal characteristics</a:t>
            </a:r>
            <a:r>
              <a:rPr lang="en-US" sz="2000" dirty="0">
                <a:latin typeface="Times New Roman" panose="02020603050405020304" pitchFamily="18" charset="0"/>
                <a:cs typeface="Times New Roman" panose="02020603050405020304" pitchFamily="18" charset="0"/>
              </a:rPr>
              <a:t>, and accomplishments created by the student during </a:t>
            </a:r>
            <a:r>
              <a:rPr lang="en-US" sz="2000" dirty="0" smtClean="0">
                <a:latin typeface="Times New Roman" panose="02020603050405020304" pitchFamily="18" charset="0"/>
                <a:cs typeface="Times New Roman" panose="02020603050405020304" pitchFamily="18" charset="0"/>
              </a:rPr>
              <a:t>study period</a:t>
            </a:r>
            <a:r>
              <a:rPr lang="en-US" sz="2000" dirty="0">
                <a:latin typeface="Times New Roman" panose="02020603050405020304" pitchFamily="18" charset="0"/>
                <a:cs typeface="Times New Roman" panose="02020603050405020304" pitchFamily="18" charset="0"/>
              </a:rPr>
              <a:t>, internally developed assessment exams, project presentations, </a:t>
            </a:r>
            <a:r>
              <a:rPr lang="en-US" sz="2000" dirty="0" smtClean="0">
                <a:latin typeface="Times New Roman" panose="02020603050405020304" pitchFamily="18" charset="0"/>
                <a:cs typeface="Times New Roman" panose="02020603050405020304" pitchFamily="18" charset="0"/>
              </a:rPr>
              <a:t>oral exams </a:t>
            </a:r>
            <a:r>
              <a:rPr lang="en-US" sz="2000" dirty="0">
                <a:latin typeface="Times New Roman" panose="02020603050405020304" pitchFamily="18" charset="0"/>
                <a:cs typeface="Times New Roman" panose="02020603050405020304" pitchFamily="18" charset="0"/>
              </a:rPr>
              <a:t>etc.</a:t>
            </a:r>
          </a:p>
        </p:txBody>
      </p:sp>
      <p:sp>
        <p:nvSpPr>
          <p:cNvPr id="5"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33165170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762000"/>
            <a:ext cx="8991600" cy="4345870"/>
          </a:xfrm>
          <a:prstGeom prst="rect">
            <a:avLst/>
          </a:prstGeom>
        </p:spPr>
        <p:txBody>
          <a:bodyPr wrap="square">
            <a:spAutoFit/>
          </a:bodyPr>
          <a:lstStyle/>
          <a:p>
            <a:pPr marL="795338" indent="-795338" algn="just"/>
            <a:r>
              <a:rPr lang="en-US" sz="2000" dirty="0">
                <a:solidFill>
                  <a:srgbClr val="FF0000"/>
                </a:solidFill>
                <a:latin typeface="Times New Roman" panose="02020603050405020304" pitchFamily="18" charset="0"/>
                <a:cs typeface="Times New Roman" panose="02020603050405020304" pitchFamily="18" charset="0"/>
              </a:rPr>
              <a:t>3.2.2.	Record the attainment of Course Outcomes of all courses with respect to set attainment levels </a:t>
            </a:r>
          </a:p>
          <a:p>
            <a:pPr marL="800100" lvl="1" indent="-342900" algn="just">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Program </a:t>
            </a:r>
            <a:r>
              <a:rPr lang="en-US" sz="2000" dirty="0">
                <a:latin typeface="Times New Roman" panose="02020603050405020304" pitchFamily="18" charset="0"/>
                <a:cs typeface="Times New Roman" panose="02020603050405020304" pitchFamily="18" charset="0"/>
              </a:rPr>
              <a:t>shall have set Course Outcome attainment levels for </a:t>
            </a:r>
            <a:r>
              <a:rPr lang="en-US" sz="2000" dirty="0" smtClean="0">
                <a:latin typeface="Times New Roman" panose="02020603050405020304" pitchFamily="18" charset="0"/>
                <a:cs typeface="Times New Roman" panose="02020603050405020304" pitchFamily="18" charset="0"/>
              </a:rPr>
              <a:t>all courses</a:t>
            </a:r>
            <a:endParaRPr lang="en-US" sz="2000" dirty="0">
              <a:latin typeface="Times New Roman" panose="02020603050405020304" pitchFamily="18" charset="0"/>
              <a:cs typeface="Times New Roman" panose="02020603050405020304" pitchFamily="18" charset="0"/>
            </a:endParaRPr>
          </a:p>
          <a:p>
            <a:pPr marL="800100" lvl="1" indent="-342900" algn="just">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attainment levels shall be set considering average </a:t>
            </a:r>
            <a:r>
              <a:rPr lang="en-US" sz="2000" dirty="0" smtClean="0">
                <a:latin typeface="Times New Roman" panose="02020603050405020304" pitchFamily="18" charset="0"/>
                <a:cs typeface="Times New Roman" panose="02020603050405020304" pitchFamily="18" charset="0"/>
              </a:rPr>
              <a:t>performance levels </a:t>
            </a:r>
            <a:r>
              <a:rPr lang="en-US" sz="2000" dirty="0">
                <a:latin typeface="Times New Roman" panose="02020603050405020304" pitchFamily="18" charset="0"/>
                <a:cs typeface="Times New Roman" panose="02020603050405020304" pitchFamily="18" charset="0"/>
              </a:rPr>
              <a:t>in the University Examination or any higher value set as target </a:t>
            </a:r>
            <a:r>
              <a:rPr lang="en-US" sz="2000" dirty="0" smtClean="0">
                <a:latin typeface="Times New Roman" panose="02020603050405020304" pitchFamily="18" charset="0"/>
                <a:cs typeface="Times New Roman" panose="02020603050405020304" pitchFamily="18" charset="0"/>
              </a:rPr>
              <a:t>for the assessment </a:t>
            </a:r>
            <a:r>
              <a:rPr lang="en-US" sz="2000" dirty="0">
                <a:latin typeface="Times New Roman" panose="02020603050405020304" pitchFamily="18" charset="0"/>
                <a:cs typeface="Times New Roman" panose="02020603050405020304" pitchFamily="18" charset="0"/>
              </a:rPr>
              <a:t>years</a:t>
            </a:r>
          </a:p>
          <a:p>
            <a:pPr marL="800100" lvl="1" indent="-342900" algn="just">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Attainment </a:t>
            </a:r>
            <a:r>
              <a:rPr lang="en-US" sz="2000" dirty="0">
                <a:latin typeface="Times New Roman" panose="02020603050405020304" pitchFamily="18" charset="0"/>
                <a:cs typeface="Times New Roman" panose="02020603050405020304" pitchFamily="18" charset="0"/>
              </a:rPr>
              <a:t>level</a:t>
            </a:r>
          </a:p>
          <a:p>
            <a:pPr marL="1257300" lvl="2" indent="-342900" algn="just">
              <a:lnSpc>
                <a:spcPct val="15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Student </a:t>
            </a:r>
            <a:r>
              <a:rPr lang="en-US" sz="2000" dirty="0">
                <a:latin typeface="Times New Roman" panose="02020603050405020304" pitchFamily="18" charset="0"/>
                <a:cs typeface="Times New Roman" panose="02020603050405020304" pitchFamily="18" charset="0"/>
              </a:rPr>
              <a:t>performance in internal assessments with respect </a:t>
            </a:r>
            <a:r>
              <a:rPr lang="en-US" sz="2000" dirty="0" smtClean="0">
                <a:latin typeface="Times New Roman" panose="02020603050405020304" pitchFamily="18" charset="0"/>
                <a:cs typeface="Times New Roman" panose="02020603050405020304" pitchFamily="18" charset="0"/>
              </a:rPr>
              <a:t>the Course </a:t>
            </a:r>
            <a:r>
              <a:rPr lang="en-US" sz="2000" dirty="0">
                <a:latin typeface="Times New Roman" panose="02020603050405020304" pitchFamily="18" charset="0"/>
                <a:cs typeface="Times New Roman" panose="02020603050405020304" pitchFamily="18" charset="0"/>
              </a:rPr>
              <a:t>Outcomes</a:t>
            </a:r>
          </a:p>
          <a:p>
            <a:pPr marL="1257300" lvl="2" indent="-342900" algn="just">
              <a:lnSpc>
                <a:spcPct val="15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Performance </a:t>
            </a:r>
            <a:r>
              <a:rPr lang="en-US" sz="2000" dirty="0">
                <a:latin typeface="Times New Roman" panose="02020603050405020304" pitchFamily="18" charset="0"/>
                <a:cs typeface="Times New Roman" panose="02020603050405020304" pitchFamily="18" charset="0"/>
              </a:rPr>
              <a:t>in the University Examination</a:t>
            </a:r>
          </a:p>
        </p:txBody>
      </p:sp>
      <p:sp>
        <p:nvSpPr>
          <p:cNvPr id="4"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23178635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762000"/>
            <a:ext cx="8991600" cy="4708981"/>
          </a:xfrm>
          <a:prstGeom prst="rect">
            <a:avLst/>
          </a:prstGeom>
        </p:spPr>
        <p:txBody>
          <a:bodyPr wrap="square">
            <a:spAutoFit/>
          </a:bodyPr>
          <a:lstStyle/>
          <a:p>
            <a:pPr algn="just">
              <a:lnSpc>
                <a:spcPct val="150000"/>
              </a:lnSpc>
            </a:pPr>
            <a:r>
              <a:rPr lang="en-US" sz="2000" dirty="0">
                <a:latin typeface="Times New Roman" panose="02020603050405020304" pitchFamily="18" charset="0"/>
                <a:cs typeface="Times New Roman" panose="02020603050405020304" pitchFamily="18" charset="0"/>
              </a:rPr>
              <a:t>Measuring Course Outcomes attained through University Examinations</a:t>
            </a:r>
          </a:p>
          <a:p>
            <a:pPr algn="just">
              <a:lnSpc>
                <a:spcPct val="150000"/>
              </a:lnSpc>
            </a:pPr>
            <a:r>
              <a:rPr lang="en-US" sz="2000" b="1" dirty="0" smtClean="0">
                <a:latin typeface="Times New Roman" panose="02020603050405020304" pitchFamily="18" charset="0"/>
                <a:cs typeface="Times New Roman" panose="02020603050405020304" pitchFamily="18" charset="0"/>
              </a:rPr>
              <a:t>Example </a:t>
            </a:r>
            <a:r>
              <a:rPr lang="en-US" sz="2000" b="1" dirty="0">
                <a:latin typeface="Times New Roman" panose="02020603050405020304" pitchFamily="18" charset="0"/>
                <a:cs typeface="Times New Roman" panose="02020603050405020304" pitchFamily="18" charset="0"/>
              </a:rPr>
              <a:t>related to attainment levels Vs. targets:</a:t>
            </a:r>
          </a:p>
          <a:p>
            <a:pPr algn="just">
              <a:lnSpc>
                <a:spcPct val="150000"/>
              </a:lnSpc>
            </a:pPr>
            <a:r>
              <a:rPr lang="en-US" sz="2000" dirty="0">
                <a:latin typeface="Times New Roman" panose="02020603050405020304" pitchFamily="18" charset="0"/>
                <a:cs typeface="Times New Roman" panose="02020603050405020304" pitchFamily="18" charset="0"/>
              </a:rPr>
              <a:t>(The examples indicated are for reference only. Program may </a:t>
            </a:r>
            <a:r>
              <a:rPr lang="en-US" sz="2000" dirty="0" smtClean="0">
                <a:latin typeface="Times New Roman" panose="02020603050405020304" pitchFamily="18" charset="0"/>
                <a:cs typeface="Times New Roman" panose="02020603050405020304" pitchFamily="18" charset="0"/>
              </a:rPr>
              <a:t>appropriately define </a:t>
            </a:r>
            <a:r>
              <a:rPr lang="en-US" sz="2000" dirty="0">
                <a:latin typeface="Times New Roman" panose="02020603050405020304" pitchFamily="18" charset="0"/>
                <a:cs typeface="Times New Roman" panose="02020603050405020304" pitchFamily="18" charset="0"/>
              </a:rPr>
              <a:t>levels)</a:t>
            </a:r>
          </a:p>
          <a:p>
            <a:pPr algn="just">
              <a:lnSpc>
                <a:spcPct val="150000"/>
              </a:lnSpc>
            </a:pPr>
            <a:r>
              <a:rPr lang="en-US" sz="2000" b="1" i="1" dirty="0">
                <a:latin typeface="Times New Roman" panose="02020603050405020304" pitchFamily="18" charset="0"/>
                <a:cs typeface="Times New Roman" panose="02020603050405020304" pitchFamily="18" charset="0"/>
              </a:rPr>
              <a:t>Attainment Level 1: 60% </a:t>
            </a:r>
            <a:r>
              <a:rPr lang="en-US" sz="2000" i="1" dirty="0">
                <a:latin typeface="Times New Roman" panose="02020603050405020304" pitchFamily="18" charset="0"/>
                <a:cs typeface="Times New Roman" panose="02020603050405020304" pitchFamily="18" charset="0"/>
              </a:rPr>
              <a:t>students scoring more than University </a:t>
            </a:r>
            <a:r>
              <a:rPr lang="en-US" sz="2000" i="1" dirty="0" smtClean="0">
                <a:latin typeface="Times New Roman" panose="02020603050405020304" pitchFamily="18" charset="0"/>
                <a:cs typeface="Times New Roman" panose="02020603050405020304" pitchFamily="18" charset="0"/>
              </a:rPr>
              <a:t>average percentage </a:t>
            </a:r>
            <a:r>
              <a:rPr lang="en-US" sz="2000" i="1" dirty="0">
                <a:latin typeface="Times New Roman" panose="02020603050405020304" pitchFamily="18" charset="0"/>
                <a:cs typeface="Times New Roman" panose="02020603050405020304" pitchFamily="18" charset="0"/>
              </a:rPr>
              <a:t>marks or </a:t>
            </a:r>
            <a:r>
              <a:rPr lang="en-US" sz="2000" i="1" dirty="0" smtClean="0">
                <a:latin typeface="Times New Roman" panose="02020603050405020304" pitchFamily="18" charset="0"/>
                <a:cs typeface="Times New Roman" panose="02020603050405020304" pitchFamily="18" charset="0"/>
              </a:rPr>
              <a:t>set </a:t>
            </a:r>
            <a:r>
              <a:rPr lang="en-US" sz="2000" i="1" dirty="0">
                <a:latin typeface="Times New Roman" panose="02020603050405020304" pitchFamily="18" charset="0"/>
                <a:cs typeface="Times New Roman" panose="02020603050405020304" pitchFamily="18" charset="0"/>
              </a:rPr>
              <a:t>attainment level in the final examination</a:t>
            </a:r>
          </a:p>
          <a:p>
            <a:pPr algn="just">
              <a:lnSpc>
                <a:spcPct val="150000"/>
              </a:lnSpc>
            </a:pPr>
            <a:r>
              <a:rPr lang="en-US" sz="2000" b="1" i="1" dirty="0">
                <a:latin typeface="Times New Roman" panose="02020603050405020304" pitchFamily="18" charset="0"/>
                <a:cs typeface="Times New Roman" panose="02020603050405020304" pitchFamily="18" charset="0"/>
              </a:rPr>
              <a:t>Attainment Level 2: 70% </a:t>
            </a:r>
            <a:r>
              <a:rPr lang="en-US" sz="2000" i="1" dirty="0">
                <a:latin typeface="Times New Roman" panose="02020603050405020304" pitchFamily="18" charset="0"/>
                <a:cs typeface="Times New Roman" panose="02020603050405020304" pitchFamily="18" charset="0"/>
              </a:rPr>
              <a:t>students scoring more than University </a:t>
            </a:r>
            <a:r>
              <a:rPr lang="en-US" sz="2000" i="1" dirty="0" smtClean="0">
                <a:latin typeface="Times New Roman" panose="02020603050405020304" pitchFamily="18" charset="0"/>
                <a:cs typeface="Times New Roman" panose="02020603050405020304" pitchFamily="18" charset="0"/>
              </a:rPr>
              <a:t>average percentage </a:t>
            </a:r>
            <a:r>
              <a:rPr lang="en-US" sz="2000" i="1" dirty="0">
                <a:latin typeface="Times New Roman" panose="02020603050405020304" pitchFamily="18" charset="0"/>
                <a:cs typeface="Times New Roman" panose="02020603050405020304" pitchFamily="18" charset="0"/>
              </a:rPr>
              <a:t>marks or </a:t>
            </a:r>
            <a:r>
              <a:rPr lang="en-US" sz="2000" i="1" dirty="0" smtClean="0">
                <a:latin typeface="Times New Roman" panose="02020603050405020304" pitchFamily="18" charset="0"/>
                <a:cs typeface="Times New Roman" panose="02020603050405020304" pitchFamily="18" charset="0"/>
              </a:rPr>
              <a:t>set </a:t>
            </a:r>
            <a:r>
              <a:rPr lang="en-US" sz="2000" i="1" dirty="0">
                <a:latin typeface="Times New Roman" panose="02020603050405020304" pitchFamily="18" charset="0"/>
                <a:cs typeface="Times New Roman" panose="02020603050405020304" pitchFamily="18" charset="0"/>
              </a:rPr>
              <a:t>attainment level in the final examination</a:t>
            </a:r>
          </a:p>
          <a:p>
            <a:pPr algn="just">
              <a:lnSpc>
                <a:spcPct val="150000"/>
              </a:lnSpc>
            </a:pPr>
            <a:r>
              <a:rPr lang="en-US" sz="2000" b="1" i="1" dirty="0">
                <a:latin typeface="Times New Roman" panose="02020603050405020304" pitchFamily="18" charset="0"/>
                <a:cs typeface="Times New Roman" panose="02020603050405020304" pitchFamily="18" charset="0"/>
              </a:rPr>
              <a:t>Attainment Level 3: 80% </a:t>
            </a:r>
            <a:r>
              <a:rPr lang="en-US" sz="2000" i="1" dirty="0">
                <a:latin typeface="Times New Roman" panose="02020603050405020304" pitchFamily="18" charset="0"/>
                <a:cs typeface="Times New Roman" panose="02020603050405020304" pitchFamily="18" charset="0"/>
              </a:rPr>
              <a:t>students scoring more than University </a:t>
            </a:r>
            <a:r>
              <a:rPr lang="en-US" sz="2000" i="1" dirty="0" smtClean="0">
                <a:latin typeface="Times New Roman" panose="02020603050405020304" pitchFamily="18" charset="0"/>
                <a:cs typeface="Times New Roman" panose="02020603050405020304" pitchFamily="18" charset="0"/>
              </a:rPr>
              <a:t>average percentage </a:t>
            </a:r>
            <a:r>
              <a:rPr lang="en-US" sz="2000" i="1" dirty="0">
                <a:latin typeface="Times New Roman" panose="02020603050405020304" pitchFamily="18" charset="0"/>
                <a:cs typeface="Times New Roman" panose="02020603050405020304" pitchFamily="18" charset="0"/>
              </a:rPr>
              <a:t>marks or </a:t>
            </a:r>
            <a:r>
              <a:rPr lang="en-US" sz="2000" i="1" dirty="0" smtClean="0">
                <a:latin typeface="Times New Roman" panose="02020603050405020304" pitchFamily="18" charset="0"/>
                <a:cs typeface="Times New Roman" panose="02020603050405020304" pitchFamily="18" charset="0"/>
              </a:rPr>
              <a:t>set </a:t>
            </a:r>
            <a:r>
              <a:rPr lang="en-US" sz="2000" i="1" dirty="0">
                <a:latin typeface="Times New Roman" panose="02020603050405020304" pitchFamily="18" charset="0"/>
                <a:cs typeface="Times New Roman" panose="02020603050405020304" pitchFamily="18" charset="0"/>
              </a:rPr>
              <a:t>attainment level in the final </a:t>
            </a:r>
            <a:r>
              <a:rPr lang="en-US" sz="2000" i="1" dirty="0" smtClean="0">
                <a:latin typeface="Times New Roman" panose="02020603050405020304" pitchFamily="18" charset="0"/>
                <a:cs typeface="Times New Roman" panose="02020603050405020304" pitchFamily="18" charset="0"/>
              </a:rPr>
              <a:t>examination</a:t>
            </a:r>
            <a:endParaRPr lang="en-US" sz="2000" i="1" dirty="0">
              <a:latin typeface="Times New Roman" panose="02020603050405020304" pitchFamily="18" charset="0"/>
              <a:cs typeface="Times New Roman" panose="02020603050405020304" pitchFamily="18" charset="0"/>
            </a:endParaRPr>
          </a:p>
        </p:txBody>
      </p:sp>
      <p:sp>
        <p:nvSpPr>
          <p:cNvPr id="4"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15714847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9600"/>
            <a:ext cx="8991600" cy="3268652"/>
          </a:xfrm>
          <a:prstGeom prst="rect">
            <a:avLst/>
          </a:prstGeom>
        </p:spPr>
        <p:txBody>
          <a:bodyPr wrap="square">
            <a:spAutoFit/>
          </a:bodyPr>
          <a:lstStyle/>
          <a:p>
            <a:pPr marL="285750" indent="-285750" algn="just">
              <a:lnSpc>
                <a:spcPct val="150000"/>
              </a:lnSpc>
              <a:buFont typeface="Arial" panose="020B0604020202020204" pitchFamily="34" charset="0"/>
              <a:buChar char="•"/>
            </a:pPr>
            <a:r>
              <a:rPr lang="en-US" sz="2000" i="1" dirty="0" smtClean="0">
                <a:latin typeface="Times New Roman" panose="02020603050405020304" pitchFamily="18" charset="0"/>
                <a:cs typeface="Times New Roman" panose="02020603050405020304" pitchFamily="18" charset="0"/>
              </a:rPr>
              <a:t>Attainment </a:t>
            </a:r>
            <a:r>
              <a:rPr lang="en-US" sz="2000" i="1" dirty="0">
                <a:latin typeface="Times New Roman" panose="02020603050405020304" pitchFamily="18" charset="0"/>
                <a:cs typeface="Times New Roman" panose="02020603050405020304" pitchFamily="18" charset="0"/>
              </a:rPr>
              <a:t>is measured in terms of actual percentage of students getting set percentage of marks</a:t>
            </a:r>
          </a:p>
          <a:p>
            <a:pPr marL="285750" indent="-285750" algn="just">
              <a:lnSpc>
                <a:spcPct val="150000"/>
              </a:lnSpc>
              <a:buFont typeface="Arial" panose="020B0604020202020204" pitchFamily="34" charset="0"/>
              <a:buChar char="•"/>
            </a:pPr>
            <a:r>
              <a:rPr lang="en-US" sz="2000" i="1" dirty="0" smtClean="0">
                <a:latin typeface="Times New Roman" panose="02020603050405020304" pitchFamily="18" charset="0"/>
                <a:cs typeface="Times New Roman" panose="02020603050405020304" pitchFamily="18" charset="0"/>
              </a:rPr>
              <a:t>If </a:t>
            </a:r>
            <a:r>
              <a:rPr lang="en-US" sz="2000" i="1" dirty="0">
                <a:latin typeface="Times New Roman" panose="02020603050405020304" pitchFamily="18" charset="0"/>
                <a:cs typeface="Times New Roman" panose="02020603050405020304" pitchFamily="18" charset="0"/>
              </a:rPr>
              <a:t>targets are </a:t>
            </a:r>
            <a:r>
              <a:rPr lang="en-US" sz="2000" i="1" dirty="0">
                <a:solidFill>
                  <a:srgbClr val="FF0000"/>
                </a:solidFill>
                <a:latin typeface="Times New Roman" panose="02020603050405020304" pitchFamily="18" charset="0"/>
                <a:cs typeface="Times New Roman" panose="02020603050405020304" pitchFamily="18" charset="0"/>
              </a:rPr>
              <a:t>achieved</a:t>
            </a:r>
            <a:r>
              <a:rPr lang="en-US" sz="2000" i="1" dirty="0">
                <a:latin typeface="Times New Roman" panose="02020603050405020304" pitchFamily="18" charset="0"/>
                <a:cs typeface="Times New Roman" panose="02020603050405020304" pitchFamily="18" charset="0"/>
              </a:rPr>
              <a:t> then all the course outcomes are attained for that year Program is expected to set higher targets for the following years as a part of continuous improvement</a:t>
            </a:r>
          </a:p>
          <a:p>
            <a:pPr marL="285750" indent="-285750" algn="just">
              <a:lnSpc>
                <a:spcPct val="150000"/>
              </a:lnSpc>
              <a:buFont typeface="Arial" panose="020B0604020202020204" pitchFamily="34" charset="0"/>
              <a:buChar char="•"/>
            </a:pPr>
            <a:r>
              <a:rPr lang="en-US" sz="2000" i="1" dirty="0" smtClean="0">
                <a:latin typeface="Times New Roman" panose="02020603050405020304" pitchFamily="18" charset="0"/>
                <a:cs typeface="Times New Roman" panose="02020603050405020304" pitchFamily="18" charset="0"/>
              </a:rPr>
              <a:t>If </a:t>
            </a:r>
            <a:r>
              <a:rPr lang="en-US" sz="2000" i="1" dirty="0">
                <a:latin typeface="Times New Roman" panose="02020603050405020304" pitchFamily="18" charset="0"/>
                <a:cs typeface="Times New Roman" panose="02020603050405020304" pitchFamily="18" charset="0"/>
              </a:rPr>
              <a:t>targets are </a:t>
            </a:r>
            <a:r>
              <a:rPr lang="en-US" sz="2000" i="1" dirty="0">
                <a:solidFill>
                  <a:srgbClr val="FF0000"/>
                </a:solidFill>
                <a:latin typeface="Times New Roman" panose="02020603050405020304" pitchFamily="18" charset="0"/>
                <a:cs typeface="Times New Roman" panose="02020603050405020304" pitchFamily="18" charset="0"/>
              </a:rPr>
              <a:t>not achieved </a:t>
            </a:r>
            <a:r>
              <a:rPr lang="en-US" sz="2000" i="1" dirty="0">
                <a:latin typeface="Times New Roman" panose="02020603050405020304" pitchFamily="18" charset="0"/>
                <a:cs typeface="Times New Roman" panose="02020603050405020304" pitchFamily="18" charset="0"/>
              </a:rPr>
              <a:t>the program should put in place an action plan to attain the target in subsequent years</a:t>
            </a:r>
          </a:p>
        </p:txBody>
      </p:sp>
      <p:sp>
        <p:nvSpPr>
          <p:cNvPr id="5" name="Rectangle 4"/>
          <p:cNvSpPr/>
          <p:nvPr/>
        </p:nvSpPr>
        <p:spPr>
          <a:xfrm>
            <a:off x="533400" y="3962400"/>
            <a:ext cx="8991600" cy="2400657"/>
          </a:xfrm>
          <a:prstGeom prst="rect">
            <a:avLst/>
          </a:prstGeom>
        </p:spPr>
        <p:txBody>
          <a:bodyPr wrap="square">
            <a:sp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Measuring CO attainment through Internal Assessments:</a:t>
            </a:r>
          </a:p>
          <a:p>
            <a:pPr algn="just">
              <a:lnSpc>
                <a:spcPct val="150000"/>
              </a:lnSpc>
            </a:pPr>
            <a:r>
              <a:rPr lang="en-US" sz="2000" i="1" dirty="0" smtClean="0">
                <a:latin typeface="Times New Roman" panose="02020603050405020304" pitchFamily="18" charset="0"/>
                <a:cs typeface="Times New Roman" panose="02020603050405020304" pitchFamily="18" charset="0"/>
              </a:rPr>
              <a:t>Target </a:t>
            </a:r>
            <a:r>
              <a:rPr lang="en-US" sz="2000" i="1" dirty="0">
                <a:latin typeface="Times New Roman" panose="02020603050405020304" pitchFamily="18" charset="0"/>
                <a:cs typeface="Times New Roman" panose="02020603050405020304" pitchFamily="18" charset="0"/>
              </a:rPr>
              <a:t>may be stated in terms of percentage of students getting more than class average marks or set by the program in each of the associated COs in </a:t>
            </a:r>
            <a:r>
              <a:rPr lang="en-US" sz="2000" i="1" dirty="0" smtClean="0">
                <a:latin typeface="Times New Roman" panose="02020603050405020304" pitchFamily="18" charset="0"/>
                <a:cs typeface="Times New Roman" panose="02020603050405020304" pitchFamily="18" charset="0"/>
              </a:rPr>
              <a:t>the assessment </a:t>
            </a:r>
            <a:r>
              <a:rPr lang="en-US" sz="2000" i="1" dirty="0">
                <a:latin typeface="Times New Roman" panose="02020603050405020304" pitchFamily="18" charset="0"/>
                <a:cs typeface="Times New Roman" panose="02020603050405020304" pitchFamily="18" charset="0"/>
              </a:rPr>
              <a:t>instruments (midterm tests, assignments, mini projects, reports </a:t>
            </a:r>
            <a:r>
              <a:rPr lang="en-US" sz="2000" i="1" dirty="0" smtClean="0">
                <a:latin typeface="Times New Roman" panose="02020603050405020304" pitchFamily="18" charset="0"/>
                <a:cs typeface="Times New Roman" panose="02020603050405020304" pitchFamily="18" charset="0"/>
              </a:rPr>
              <a:t>and presentations </a:t>
            </a:r>
            <a:r>
              <a:rPr lang="en-US" sz="2000" i="1" dirty="0">
                <a:latin typeface="Times New Roman" panose="02020603050405020304" pitchFamily="18" charset="0"/>
                <a:cs typeface="Times New Roman" panose="02020603050405020304" pitchFamily="18" charset="0"/>
              </a:rPr>
              <a:t>etc. as mapped with the COs</a:t>
            </a:r>
          </a:p>
        </p:txBody>
      </p:sp>
      <p:sp>
        <p:nvSpPr>
          <p:cNvPr id="6"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40841603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304800"/>
            <a:ext cx="9245600" cy="609600"/>
          </a:xfrm>
        </p:spPr>
        <p:txBody>
          <a:bodyPr/>
          <a:lstStyle/>
          <a:p>
            <a:r>
              <a:rPr lang="en-US" b="1" dirty="0">
                <a:solidFill>
                  <a:srgbClr val="FF0000"/>
                </a:solidFill>
              </a:rPr>
              <a:t>SAR Contents</a:t>
            </a:r>
            <a:endParaRPr lang="en-US" dirty="0">
              <a:solidFill>
                <a:srgbClr val="FF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1490866077"/>
              </p:ext>
            </p:extLst>
          </p:nvPr>
        </p:nvGraphicFramePr>
        <p:xfrm>
          <a:off x="577850" y="1524000"/>
          <a:ext cx="8915400" cy="4175760"/>
        </p:xfrm>
        <a:graphic>
          <a:graphicData uri="http://schemas.openxmlformats.org/drawingml/2006/table">
            <a:tbl>
              <a:tblPr firstRow="1" bandRow="1">
                <a:tableStyleId>{616DA210-FB5B-4158-B5E0-FEB733F419BA}</a:tableStyleId>
              </a:tblPr>
              <a:tblGrid>
                <a:gridCol w="1784350"/>
                <a:gridCol w="7131050"/>
              </a:tblGrid>
              <a:tr h="370840">
                <a:tc>
                  <a:txBody>
                    <a:bodyPr/>
                    <a:lstStyle/>
                    <a:p>
                      <a:r>
                        <a:rPr kumimoji="0" lang="en-US" sz="2000" b="1" i="0" u="none" strike="noStrike" kern="1200" baseline="0" dirty="0" smtClean="0">
                          <a:solidFill>
                            <a:srgbClr val="7030A0"/>
                          </a:solidFill>
                          <a:latin typeface="+mn-lt"/>
                          <a:ea typeface="+mn-ea"/>
                          <a:cs typeface="+mn-cs"/>
                        </a:rPr>
                        <a:t>PART A</a:t>
                      </a:r>
                      <a:endParaRPr lang="en-US" sz="2000" dirty="0">
                        <a:solidFill>
                          <a:srgbClr val="7030A0"/>
                        </a:solidFill>
                      </a:endParaRPr>
                    </a:p>
                  </a:txBody>
                  <a:tcPr marL="99060" marR="99060"/>
                </a:tc>
                <a:tc>
                  <a:txBody>
                    <a:bodyPr/>
                    <a:lstStyle/>
                    <a:p>
                      <a:r>
                        <a:rPr kumimoji="0" lang="en-US" sz="2000" b="1" i="0" u="none" strike="noStrike" kern="1200" baseline="0" dirty="0" smtClean="0">
                          <a:solidFill>
                            <a:srgbClr val="7030A0"/>
                          </a:solidFill>
                          <a:latin typeface="+mn-lt"/>
                          <a:ea typeface="+mn-ea"/>
                          <a:cs typeface="+mn-cs"/>
                        </a:rPr>
                        <a:t>Institutional Information</a:t>
                      </a:r>
                      <a:endParaRPr lang="en-US" sz="2000" dirty="0">
                        <a:solidFill>
                          <a:srgbClr val="7030A0"/>
                        </a:solidFill>
                      </a:endParaRPr>
                    </a:p>
                  </a:txBody>
                  <a:tcPr marL="99060" marR="99060"/>
                </a:tc>
              </a:tr>
              <a:tr h="370840">
                <a:tc>
                  <a:txBody>
                    <a:bodyPr/>
                    <a:lstStyle/>
                    <a:p>
                      <a:r>
                        <a:rPr kumimoji="0" lang="en-US" sz="2000" b="1" i="0" u="none" strike="noStrike" kern="1200" baseline="0" dirty="0" smtClean="0">
                          <a:solidFill>
                            <a:srgbClr val="0000CC"/>
                          </a:solidFill>
                          <a:latin typeface="+mn-lt"/>
                          <a:ea typeface="+mn-ea"/>
                          <a:cs typeface="+mn-cs"/>
                        </a:rPr>
                        <a:t>PART B</a:t>
                      </a:r>
                      <a:endParaRPr lang="en-US" sz="2000" dirty="0">
                        <a:solidFill>
                          <a:srgbClr val="0000CC"/>
                        </a:solidFill>
                      </a:endParaRPr>
                    </a:p>
                  </a:txBody>
                  <a:tcPr marL="99060" marR="99060"/>
                </a:tc>
                <a:tc>
                  <a:txBody>
                    <a:bodyPr/>
                    <a:lstStyle/>
                    <a:p>
                      <a:r>
                        <a:rPr kumimoji="0" lang="en-US" sz="2000" b="1" i="0" u="none" strike="noStrike" kern="1200" baseline="0" dirty="0" smtClean="0">
                          <a:solidFill>
                            <a:srgbClr val="0000CC"/>
                          </a:solidFill>
                          <a:latin typeface="+mn-lt"/>
                          <a:ea typeface="+mn-ea"/>
                          <a:cs typeface="+mn-cs"/>
                        </a:rPr>
                        <a:t>Criteria Summary</a:t>
                      </a:r>
                      <a:endParaRPr lang="en-US" sz="2000" dirty="0">
                        <a:solidFill>
                          <a:srgbClr val="0000CC"/>
                        </a:solidFill>
                      </a:endParaRPr>
                    </a:p>
                  </a:txBody>
                  <a:tcPr marL="99060" marR="99060"/>
                </a:tc>
              </a:tr>
              <a:tr h="370840">
                <a:tc>
                  <a:txBody>
                    <a:bodyPr/>
                    <a:lstStyle/>
                    <a:p>
                      <a:r>
                        <a:rPr kumimoji="0" lang="en-US" sz="2000" b="1" i="0" u="none" strike="noStrike" kern="1200" baseline="0" dirty="0" smtClean="0">
                          <a:solidFill>
                            <a:srgbClr val="C00000"/>
                          </a:solidFill>
                          <a:latin typeface="+mn-lt"/>
                          <a:ea typeface="+mn-ea"/>
                          <a:cs typeface="+mn-cs"/>
                        </a:rPr>
                        <a:t>Criteria No.</a:t>
                      </a:r>
                      <a:endParaRPr kumimoji="0" lang="en-US" sz="2000" b="1" i="0" u="none" strike="noStrike" kern="1200" baseline="0" dirty="0">
                        <a:solidFill>
                          <a:srgbClr val="C00000"/>
                        </a:solidFill>
                        <a:latin typeface="+mn-lt"/>
                        <a:ea typeface="+mn-ea"/>
                        <a:cs typeface="+mn-cs"/>
                      </a:endParaRPr>
                    </a:p>
                  </a:txBody>
                  <a:tcPr marL="99060" marR="99060"/>
                </a:tc>
                <a:tc>
                  <a:txBody>
                    <a:bodyPr/>
                    <a:lstStyle/>
                    <a:p>
                      <a:r>
                        <a:rPr kumimoji="0" lang="en-US" sz="2000" b="1" i="0" u="none" strike="noStrike" kern="1200" baseline="0" dirty="0" smtClean="0">
                          <a:solidFill>
                            <a:srgbClr val="C00000"/>
                          </a:solidFill>
                          <a:latin typeface="+mn-lt"/>
                          <a:ea typeface="+mn-ea"/>
                          <a:cs typeface="+mn-cs"/>
                        </a:rPr>
                        <a:t>Program Level Criteria</a:t>
                      </a:r>
                      <a:endParaRPr lang="en-US" sz="2000" dirty="0">
                        <a:solidFill>
                          <a:srgbClr val="C00000"/>
                        </a:solidFill>
                      </a:endParaRPr>
                    </a:p>
                  </a:txBody>
                  <a:tcPr marL="99060" marR="99060"/>
                </a:tc>
              </a:tr>
              <a:tr h="370840">
                <a:tc>
                  <a:txBody>
                    <a:bodyPr/>
                    <a:lstStyle/>
                    <a:p>
                      <a:pPr algn="ctr"/>
                      <a:r>
                        <a:rPr kumimoji="0" lang="en-US" sz="2200" b="0" i="0" u="none" strike="noStrike" kern="1200" baseline="0" dirty="0" smtClean="0">
                          <a:solidFill>
                            <a:srgbClr val="0000CC"/>
                          </a:solidFill>
                          <a:latin typeface="Cambria" panose="02040503050406030204" pitchFamily="18" charset="0"/>
                          <a:ea typeface="+mn-ea"/>
                          <a:cs typeface="+mn-cs"/>
                        </a:rPr>
                        <a:t>1</a:t>
                      </a:r>
                      <a:endParaRPr kumimoji="0" lang="en-US" sz="2200" b="0" i="0" u="none" strike="noStrike" kern="1200" baseline="0" dirty="0">
                        <a:solidFill>
                          <a:srgbClr val="0000CC"/>
                        </a:solidFill>
                        <a:latin typeface="Cambria" panose="02040503050406030204" pitchFamily="18" charset="0"/>
                        <a:ea typeface="+mn-ea"/>
                        <a:cs typeface="+mn-cs"/>
                      </a:endParaRPr>
                    </a:p>
                  </a:txBody>
                  <a:tcPr marL="99060" marR="99060" anchor="ctr"/>
                </a:tc>
                <a:tc>
                  <a:txBody>
                    <a:bodyPr/>
                    <a:lstStyle/>
                    <a:p>
                      <a:pPr algn="just"/>
                      <a:r>
                        <a:rPr kumimoji="0" lang="en-US" sz="2200" b="0" i="0" u="none" strike="noStrike" kern="1200" baseline="0" dirty="0" smtClean="0">
                          <a:solidFill>
                            <a:srgbClr val="0000CC"/>
                          </a:solidFill>
                          <a:latin typeface="Cambria" panose="02040503050406030204" pitchFamily="18" charset="0"/>
                          <a:ea typeface="+mn-ea"/>
                          <a:cs typeface="+mn-cs"/>
                        </a:rPr>
                        <a:t>Vision, Mission and Program Educational Objectives</a:t>
                      </a:r>
                    </a:p>
                  </a:txBody>
                  <a:tcPr marL="99060" marR="99060"/>
                </a:tc>
              </a:tr>
              <a:tr h="370840">
                <a:tc>
                  <a:txBody>
                    <a:bodyPr/>
                    <a:lstStyle/>
                    <a:p>
                      <a:pPr algn="ctr"/>
                      <a:r>
                        <a:rPr kumimoji="0" lang="en-US" sz="2200" b="0" i="0" u="none" strike="noStrike" kern="1200" baseline="0" dirty="0" smtClean="0">
                          <a:solidFill>
                            <a:srgbClr val="0000CC"/>
                          </a:solidFill>
                          <a:latin typeface="Cambria" panose="02040503050406030204" pitchFamily="18" charset="0"/>
                          <a:ea typeface="+mn-ea"/>
                          <a:cs typeface="+mn-cs"/>
                        </a:rPr>
                        <a:t>2</a:t>
                      </a:r>
                      <a:endParaRPr kumimoji="0" lang="en-US" sz="2200" b="0" i="0" u="none" strike="noStrike" kern="1200" baseline="0" dirty="0">
                        <a:solidFill>
                          <a:srgbClr val="0000CC"/>
                        </a:solidFill>
                        <a:latin typeface="Cambria" panose="02040503050406030204" pitchFamily="18" charset="0"/>
                        <a:ea typeface="+mn-ea"/>
                        <a:cs typeface="+mn-cs"/>
                      </a:endParaRPr>
                    </a:p>
                  </a:txBody>
                  <a:tcPr marL="99060" marR="99060"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baseline="0" dirty="0" smtClean="0">
                          <a:solidFill>
                            <a:srgbClr val="0000CC"/>
                          </a:solidFill>
                          <a:latin typeface="Cambria" panose="02040503050406030204" pitchFamily="18" charset="0"/>
                          <a:ea typeface="+mn-ea"/>
                          <a:cs typeface="+mn-cs"/>
                        </a:rPr>
                        <a:t>Program Curriculum and Teaching-Learning Processes</a:t>
                      </a:r>
                    </a:p>
                  </a:txBody>
                  <a:tcPr marL="99060" marR="99060"/>
                </a:tc>
              </a:tr>
              <a:tr h="370840">
                <a:tc>
                  <a:txBody>
                    <a:bodyPr/>
                    <a:lstStyle/>
                    <a:p>
                      <a:pPr algn="ctr"/>
                      <a:r>
                        <a:rPr kumimoji="0" lang="en-US" sz="2200" b="0" i="0" u="none" strike="noStrike" kern="1200" baseline="0" dirty="0" smtClean="0">
                          <a:solidFill>
                            <a:srgbClr val="0000CC"/>
                          </a:solidFill>
                          <a:latin typeface="Cambria" panose="02040503050406030204" pitchFamily="18" charset="0"/>
                          <a:ea typeface="+mn-ea"/>
                          <a:cs typeface="+mn-cs"/>
                        </a:rPr>
                        <a:t>3</a:t>
                      </a:r>
                      <a:endParaRPr kumimoji="0" lang="en-US" sz="2200" b="0" i="0" u="none" strike="noStrike" kern="1200" baseline="0" dirty="0">
                        <a:solidFill>
                          <a:srgbClr val="0000CC"/>
                        </a:solidFill>
                        <a:latin typeface="Cambria" panose="02040503050406030204" pitchFamily="18" charset="0"/>
                        <a:ea typeface="+mn-ea"/>
                        <a:cs typeface="+mn-cs"/>
                      </a:endParaRPr>
                    </a:p>
                  </a:txBody>
                  <a:tcPr marL="99060" marR="99060"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baseline="0" dirty="0" smtClean="0">
                          <a:solidFill>
                            <a:srgbClr val="0000CC"/>
                          </a:solidFill>
                          <a:latin typeface="Cambria" panose="02040503050406030204" pitchFamily="18" charset="0"/>
                          <a:ea typeface="+mn-ea"/>
                          <a:cs typeface="+mn-cs"/>
                        </a:rPr>
                        <a:t>Course Outcomes and Program Outcomes</a:t>
                      </a:r>
                    </a:p>
                  </a:txBody>
                  <a:tcPr marL="99060" marR="99060"/>
                </a:tc>
              </a:tr>
              <a:tr h="370840">
                <a:tc>
                  <a:txBody>
                    <a:bodyPr/>
                    <a:lstStyle/>
                    <a:p>
                      <a:pPr algn="ctr"/>
                      <a:r>
                        <a:rPr kumimoji="0" lang="en-US" sz="2200" b="0" i="0" u="none" strike="noStrike" kern="1200" baseline="0" dirty="0" smtClean="0">
                          <a:solidFill>
                            <a:srgbClr val="0000CC"/>
                          </a:solidFill>
                          <a:latin typeface="Cambria" panose="02040503050406030204" pitchFamily="18" charset="0"/>
                          <a:ea typeface="+mn-ea"/>
                          <a:cs typeface="+mn-cs"/>
                        </a:rPr>
                        <a:t>4</a:t>
                      </a:r>
                      <a:endParaRPr kumimoji="0" lang="en-US" sz="2200" b="0" i="0" u="none" strike="noStrike" kern="1200" baseline="0" dirty="0">
                        <a:solidFill>
                          <a:srgbClr val="0000CC"/>
                        </a:solidFill>
                        <a:latin typeface="Cambria" panose="02040503050406030204" pitchFamily="18" charset="0"/>
                        <a:ea typeface="+mn-ea"/>
                        <a:cs typeface="+mn-cs"/>
                      </a:endParaRPr>
                    </a:p>
                  </a:txBody>
                  <a:tcPr marL="99060" marR="99060" anchor="ctr"/>
                </a:tc>
                <a:tc>
                  <a:txBody>
                    <a:bodyPr/>
                    <a:lstStyle/>
                    <a:p>
                      <a:r>
                        <a:rPr kumimoji="0" lang="en-US" sz="2200" b="0" i="0" u="none" strike="noStrike" kern="1200" baseline="0" dirty="0" smtClean="0">
                          <a:solidFill>
                            <a:srgbClr val="0000CC"/>
                          </a:solidFill>
                          <a:latin typeface="Cambria" panose="02040503050406030204" pitchFamily="18" charset="0"/>
                          <a:ea typeface="+mn-ea"/>
                          <a:cs typeface="+mn-cs"/>
                        </a:rPr>
                        <a:t>Students’ Performance</a:t>
                      </a:r>
                      <a:endParaRPr lang="en-US" sz="2200" b="0" dirty="0">
                        <a:solidFill>
                          <a:srgbClr val="0000CC"/>
                        </a:solidFill>
                        <a:latin typeface="Cambria" panose="02040503050406030204" pitchFamily="18" charset="0"/>
                      </a:endParaRPr>
                    </a:p>
                  </a:txBody>
                  <a:tcPr marL="99060" marR="99060"/>
                </a:tc>
              </a:tr>
              <a:tr h="370840">
                <a:tc>
                  <a:txBody>
                    <a:bodyPr/>
                    <a:lstStyle/>
                    <a:p>
                      <a:pPr algn="ctr"/>
                      <a:r>
                        <a:rPr kumimoji="0" lang="en-US" sz="2200" b="0" i="0" u="none" strike="noStrike" kern="1200" baseline="0" dirty="0" smtClean="0">
                          <a:solidFill>
                            <a:srgbClr val="0000CC"/>
                          </a:solidFill>
                          <a:latin typeface="Cambria" panose="02040503050406030204" pitchFamily="18" charset="0"/>
                          <a:ea typeface="+mn-ea"/>
                          <a:cs typeface="+mn-cs"/>
                        </a:rPr>
                        <a:t>5</a:t>
                      </a:r>
                      <a:endParaRPr kumimoji="0" lang="en-US" sz="2200" b="0" i="0" u="none" strike="noStrike" kern="1200" baseline="0" dirty="0">
                        <a:solidFill>
                          <a:srgbClr val="0000CC"/>
                        </a:solidFill>
                        <a:latin typeface="Cambria" panose="02040503050406030204" pitchFamily="18" charset="0"/>
                        <a:ea typeface="+mn-ea"/>
                        <a:cs typeface="+mn-cs"/>
                      </a:endParaRPr>
                    </a:p>
                  </a:txBody>
                  <a:tcPr marL="99060" marR="99060" anchor="ctr"/>
                </a:tc>
                <a:tc>
                  <a:txBody>
                    <a:bodyPr/>
                    <a:lstStyle/>
                    <a:p>
                      <a:r>
                        <a:rPr kumimoji="0" lang="en-US" sz="2200" b="0" i="0" u="none" strike="noStrike" kern="1200" baseline="0" dirty="0" smtClean="0">
                          <a:solidFill>
                            <a:srgbClr val="0000CC"/>
                          </a:solidFill>
                          <a:latin typeface="Cambria" panose="02040503050406030204" pitchFamily="18" charset="0"/>
                          <a:ea typeface="+mn-ea"/>
                          <a:cs typeface="+mn-cs"/>
                        </a:rPr>
                        <a:t>Faculty Information and Contributions</a:t>
                      </a:r>
                      <a:endParaRPr lang="en-US" sz="2200" b="0" dirty="0">
                        <a:solidFill>
                          <a:srgbClr val="0000CC"/>
                        </a:solidFill>
                        <a:latin typeface="Cambria" panose="02040503050406030204" pitchFamily="18" charset="0"/>
                      </a:endParaRPr>
                    </a:p>
                  </a:txBody>
                  <a:tcPr marL="99060" marR="99060"/>
                </a:tc>
              </a:tr>
              <a:tr h="370840">
                <a:tc>
                  <a:txBody>
                    <a:bodyPr/>
                    <a:lstStyle/>
                    <a:p>
                      <a:pPr algn="ctr"/>
                      <a:r>
                        <a:rPr kumimoji="0" lang="en-US" sz="2200" b="0" i="0" u="none" strike="noStrike" kern="1200" baseline="0" dirty="0" smtClean="0">
                          <a:solidFill>
                            <a:srgbClr val="0000CC"/>
                          </a:solidFill>
                          <a:latin typeface="Cambria" panose="02040503050406030204" pitchFamily="18" charset="0"/>
                          <a:ea typeface="+mn-ea"/>
                          <a:cs typeface="+mn-cs"/>
                        </a:rPr>
                        <a:t>6</a:t>
                      </a:r>
                      <a:endParaRPr kumimoji="0" lang="en-US" sz="2200" b="0" i="0" u="none" strike="noStrike" kern="1200" baseline="0" dirty="0">
                        <a:solidFill>
                          <a:srgbClr val="0000CC"/>
                        </a:solidFill>
                        <a:latin typeface="Cambria" panose="02040503050406030204" pitchFamily="18" charset="0"/>
                        <a:ea typeface="+mn-ea"/>
                        <a:cs typeface="+mn-cs"/>
                      </a:endParaRPr>
                    </a:p>
                  </a:txBody>
                  <a:tcPr marL="99060" marR="99060" anchor="ctr"/>
                </a:tc>
                <a:tc>
                  <a:txBody>
                    <a:bodyPr/>
                    <a:lstStyle/>
                    <a:p>
                      <a:r>
                        <a:rPr kumimoji="0" lang="en-US" sz="2200" b="0" i="0" u="none" strike="noStrike" kern="1200" baseline="0" dirty="0" smtClean="0">
                          <a:solidFill>
                            <a:srgbClr val="0000CC"/>
                          </a:solidFill>
                          <a:latin typeface="Cambria" panose="02040503050406030204" pitchFamily="18" charset="0"/>
                          <a:ea typeface="+mn-ea"/>
                          <a:cs typeface="+mn-cs"/>
                        </a:rPr>
                        <a:t>Facilities and Technical Support</a:t>
                      </a:r>
                      <a:endParaRPr lang="en-US" sz="2200" b="0" dirty="0">
                        <a:solidFill>
                          <a:srgbClr val="0000CC"/>
                        </a:solidFill>
                        <a:latin typeface="Cambria" panose="02040503050406030204" pitchFamily="18" charset="0"/>
                      </a:endParaRPr>
                    </a:p>
                  </a:txBody>
                  <a:tcPr marL="99060" marR="99060"/>
                </a:tc>
              </a:tr>
              <a:tr h="370840">
                <a:tc>
                  <a:txBody>
                    <a:bodyPr/>
                    <a:lstStyle/>
                    <a:p>
                      <a:pPr algn="ctr"/>
                      <a:r>
                        <a:rPr kumimoji="0" lang="en-US" sz="2200" b="0" i="0" u="none" strike="noStrike" kern="1200" baseline="0" dirty="0" smtClean="0">
                          <a:solidFill>
                            <a:srgbClr val="0000CC"/>
                          </a:solidFill>
                          <a:latin typeface="Cambria" panose="02040503050406030204" pitchFamily="18" charset="0"/>
                          <a:ea typeface="+mn-ea"/>
                          <a:cs typeface="+mn-cs"/>
                        </a:rPr>
                        <a:t>7</a:t>
                      </a:r>
                      <a:endParaRPr kumimoji="0" lang="en-US" sz="2200" b="0" i="0" u="none" strike="noStrike" kern="1200" baseline="0" dirty="0">
                        <a:solidFill>
                          <a:srgbClr val="0000CC"/>
                        </a:solidFill>
                        <a:latin typeface="Cambria" panose="02040503050406030204" pitchFamily="18" charset="0"/>
                        <a:ea typeface="+mn-ea"/>
                        <a:cs typeface="+mn-cs"/>
                      </a:endParaRPr>
                    </a:p>
                  </a:txBody>
                  <a:tcPr marL="99060" marR="9906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baseline="0" dirty="0" smtClean="0">
                          <a:solidFill>
                            <a:srgbClr val="0000CC"/>
                          </a:solidFill>
                          <a:latin typeface="Cambria" panose="02040503050406030204" pitchFamily="18" charset="0"/>
                          <a:ea typeface="+mn-ea"/>
                          <a:cs typeface="+mn-cs"/>
                        </a:rPr>
                        <a:t>Continuous Improvement</a:t>
                      </a:r>
                      <a:endParaRPr lang="en-US" sz="2200" b="0" dirty="0" smtClean="0">
                        <a:solidFill>
                          <a:srgbClr val="0000CC"/>
                        </a:solidFill>
                        <a:latin typeface="Cambria" panose="02040503050406030204" pitchFamily="18" charset="0"/>
                      </a:endParaRPr>
                    </a:p>
                  </a:txBody>
                  <a:tcPr marL="99060" marR="99060"/>
                </a:tc>
              </a:tr>
            </a:tbl>
          </a:graphicData>
        </a:graphic>
      </p:graphicFrame>
    </p:spTree>
    <p:extLst>
      <p:ext uri="{BB962C8B-B14F-4D97-AF65-F5344CB8AC3E}">
        <p14:creationId xmlns:p14="http://schemas.microsoft.com/office/powerpoint/2010/main" xmlns="" val="38824975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3400" y="617548"/>
            <a:ext cx="9067800" cy="3046988"/>
          </a:xfrm>
          <a:prstGeom prst="rect">
            <a:avLst/>
          </a:prstGeom>
        </p:spPr>
        <p:txBody>
          <a:bodyPr wrap="square">
            <a:sp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Examples related to attainment levels Vs. targets:</a:t>
            </a:r>
          </a:p>
          <a:p>
            <a:pPr algn="just">
              <a:lnSpc>
                <a:spcPct val="150000"/>
              </a:lnSpc>
            </a:pPr>
            <a:r>
              <a:rPr lang="en-US" b="1" i="1" dirty="0">
                <a:latin typeface="Times New Roman" panose="02020603050405020304" pitchFamily="18" charset="0"/>
                <a:cs typeface="Times New Roman" panose="02020603050405020304" pitchFamily="18" charset="0"/>
              </a:rPr>
              <a:t>Attainment Level 1: 60%</a:t>
            </a:r>
            <a:r>
              <a:rPr lang="en-US" b="1"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students scoring more than 60% marks out of </a:t>
            </a:r>
            <a:r>
              <a:rPr lang="en-US" i="1" dirty="0" smtClean="0">
                <a:latin typeface="Times New Roman" panose="02020603050405020304" pitchFamily="18" charset="0"/>
                <a:cs typeface="Times New Roman" panose="02020603050405020304" pitchFamily="18" charset="0"/>
              </a:rPr>
              <a:t>the relevant </a:t>
            </a:r>
            <a:r>
              <a:rPr lang="en-US" i="1" dirty="0">
                <a:latin typeface="Times New Roman" panose="02020603050405020304" pitchFamily="18" charset="0"/>
                <a:cs typeface="Times New Roman" panose="02020603050405020304" pitchFamily="18" charset="0"/>
              </a:rPr>
              <a:t>maximum marks</a:t>
            </a:r>
          </a:p>
          <a:p>
            <a:pPr algn="just">
              <a:lnSpc>
                <a:spcPct val="150000"/>
              </a:lnSpc>
            </a:pPr>
            <a:r>
              <a:rPr lang="en-US" b="1" i="1" dirty="0">
                <a:latin typeface="Times New Roman" panose="02020603050405020304" pitchFamily="18" charset="0"/>
                <a:cs typeface="Times New Roman" panose="02020603050405020304" pitchFamily="18" charset="0"/>
              </a:rPr>
              <a:t>Attainment Level 2: 70% </a:t>
            </a:r>
            <a:r>
              <a:rPr lang="en-US" i="1" dirty="0">
                <a:latin typeface="Times New Roman" panose="02020603050405020304" pitchFamily="18" charset="0"/>
                <a:cs typeface="Times New Roman" panose="02020603050405020304" pitchFamily="18" charset="0"/>
              </a:rPr>
              <a:t>students scoring more than 60% marks out of </a:t>
            </a:r>
            <a:r>
              <a:rPr lang="en-US" i="1" dirty="0" smtClean="0">
                <a:latin typeface="Times New Roman" panose="02020603050405020304" pitchFamily="18" charset="0"/>
                <a:cs typeface="Times New Roman" panose="02020603050405020304" pitchFamily="18" charset="0"/>
              </a:rPr>
              <a:t>the relevant </a:t>
            </a:r>
            <a:r>
              <a:rPr lang="en-US" i="1" dirty="0">
                <a:latin typeface="Times New Roman" panose="02020603050405020304" pitchFamily="18" charset="0"/>
                <a:cs typeface="Times New Roman" panose="02020603050405020304" pitchFamily="18" charset="0"/>
              </a:rPr>
              <a:t>maximum marks</a:t>
            </a:r>
          </a:p>
          <a:p>
            <a:pPr algn="just">
              <a:lnSpc>
                <a:spcPct val="150000"/>
              </a:lnSpc>
            </a:pPr>
            <a:r>
              <a:rPr lang="en-US" b="1" i="1" dirty="0">
                <a:latin typeface="Times New Roman" panose="02020603050405020304" pitchFamily="18" charset="0"/>
                <a:cs typeface="Times New Roman" panose="02020603050405020304" pitchFamily="18" charset="0"/>
              </a:rPr>
              <a:t>Attainment Level 3: 80%</a:t>
            </a:r>
            <a:r>
              <a:rPr lang="en-US" b="1"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students scoring more than 60% marks out of </a:t>
            </a:r>
            <a:r>
              <a:rPr lang="en-US" i="1" dirty="0" smtClean="0">
                <a:latin typeface="Times New Roman" panose="02020603050405020304" pitchFamily="18" charset="0"/>
                <a:cs typeface="Times New Roman" panose="02020603050405020304" pitchFamily="18" charset="0"/>
              </a:rPr>
              <a:t>the relevant </a:t>
            </a:r>
            <a:r>
              <a:rPr lang="en-US" i="1" dirty="0">
                <a:latin typeface="Times New Roman" panose="02020603050405020304" pitchFamily="18" charset="0"/>
                <a:cs typeface="Times New Roman" panose="02020603050405020304" pitchFamily="18" charset="0"/>
              </a:rPr>
              <a:t>maximum </a:t>
            </a:r>
            <a:r>
              <a:rPr lang="en-US" i="1" dirty="0" smtClean="0">
                <a:latin typeface="Times New Roman" panose="02020603050405020304" pitchFamily="18" charset="0"/>
                <a:cs typeface="Times New Roman" panose="02020603050405020304" pitchFamily="18" charset="0"/>
              </a:rPr>
              <a:t>marks</a:t>
            </a:r>
            <a:endParaRPr lang="en-US" i="1" dirty="0">
              <a:latin typeface="Times New Roman" panose="02020603050405020304" pitchFamily="18" charset="0"/>
              <a:cs typeface="Times New Roman" panose="02020603050405020304" pitchFamily="18" charset="0"/>
            </a:endParaRPr>
          </a:p>
        </p:txBody>
      </p:sp>
      <p:sp>
        <p:nvSpPr>
          <p:cNvPr id="7" name="Rectangle 6"/>
          <p:cNvSpPr/>
          <p:nvPr/>
        </p:nvSpPr>
        <p:spPr>
          <a:xfrm>
            <a:off x="533400" y="3581400"/>
            <a:ext cx="8915400" cy="2893100"/>
          </a:xfrm>
          <a:prstGeom prst="rect">
            <a:avLst/>
          </a:prstGeom>
        </p:spPr>
        <p:txBody>
          <a:bodyPr wrap="square">
            <a:spAutoFit/>
          </a:bodyPr>
          <a:lstStyle/>
          <a:p>
            <a:pPr marL="285750" indent="-285750" algn="just">
              <a:spcBef>
                <a:spcPts val="400"/>
              </a:spcBef>
              <a:spcAft>
                <a:spcPts val="400"/>
              </a:spcAft>
              <a:buFont typeface="Arial" panose="020B0604020202020204" pitchFamily="34" charset="0"/>
              <a:buChar char="•"/>
            </a:pPr>
            <a:r>
              <a:rPr lang="en-US" i="1" dirty="0">
                <a:latin typeface="Times New Roman" panose="02020603050405020304" pitchFamily="18" charset="0"/>
                <a:cs typeface="Times New Roman" panose="02020603050405020304" pitchFamily="18" charset="0"/>
              </a:rPr>
              <a:t>Attainment is measured in terms of actual percentage of students getting </a:t>
            </a:r>
            <a:r>
              <a:rPr lang="en-US" i="1" dirty="0" smtClean="0">
                <a:latin typeface="Times New Roman" panose="02020603050405020304" pitchFamily="18" charset="0"/>
                <a:cs typeface="Times New Roman" panose="02020603050405020304" pitchFamily="18" charset="0"/>
              </a:rPr>
              <a:t>set percentage </a:t>
            </a:r>
            <a:r>
              <a:rPr lang="en-US" i="1" dirty="0">
                <a:latin typeface="Times New Roman" panose="02020603050405020304" pitchFamily="18" charset="0"/>
                <a:cs typeface="Times New Roman" panose="02020603050405020304" pitchFamily="18" charset="0"/>
              </a:rPr>
              <a:t>of marks</a:t>
            </a:r>
          </a:p>
          <a:p>
            <a:pPr marL="285750" indent="-285750" algn="just">
              <a:spcBef>
                <a:spcPts val="400"/>
              </a:spcBef>
              <a:spcAft>
                <a:spcPts val="400"/>
              </a:spcAft>
              <a:buFont typeface="Arial" panose="020B0604020202020204" pitchFamily="34" charset="0"/>
              <a:buChar char="•"/>
            </a:pPr>
            <a:r>
              <a:rPr lang="en-US" i="1" dirty="0">
                <a:latin typeface="Times New Roman" panose="02020603050405020304" pitchFamily="18" charset="0"/>
                <a:cs typeface="Times New Roman" panose="02020603050405020304" pitchFamily="18" charset="0"/>
              </a:rPr>
              <a:t>If targets are achieved then the PY1ICPHY </a:t>
            </a:r>
            <a:r>
              <a:rPr lang="en-US" i="1" dirty="0" smtClean="0">
                <a:latin typeface="Times New Roman" panose="02020603050405020304" pitchFamily="18" charset="0"/>
                <a:cs typeface="Times New Roman" panose="02020603050405020304" pitchFamily="18" charset="0"/>
              </a:rPr>
              <a:t>and </a:t>
            </a:r>
            <a:r>
              <a:rPr lang="en-US" i="1" dirty="0">
                <a:latin typeface="Times New Roman" panose="02020603050405020304" pitchFamily="18" charset="0"/>
                <a:cs typeface="Times New Roman" panose="02020603050405020304" pitchFamily="18" charset="0"/>
              </a:rPr>
              <a:t>CV3DCMOF</a:t>
            </a:r>
            <a:r>
              <a:rPr lang="en-US" i="1" dirty="0" smtClean="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are attained for that year</a:t>
            </a:r>
            <a:r>
              <a:rPr lang="en-US" i="1" dirty="0" smtClean="0">
                <a:latin typeface="Times New Roman" panose="02020603050405020304" pitchFamily="18" charset="0"/>
                <a:cs typeface="Times New Roman" panose="02020603050405020304" pitchFamily="18" charset="0"/>
              </a:rPr>
              <a:t>. Program </a:t>
            </a:r>
            <a:r>
              <a:rPr lang="en-US" i="1" dirty="0">
                <a:latin typeface="Times New Roman" panose="02020603050405020304" pitchFamily="18" charset="0"/>
                <a:cs typeface="Times New Roman" panose="02020603050405020304" pitchFamily="18" charset="0"/>
              </a:rPr>
              <a:t>is expected to set higher targets for the following years as a part of continuous improvement</a:t>
            </a:r>
          </a:p>
          <a:p>
            <a:pPr marL="285750" indent="-285750" algn="just">
              <a:spcBef>
                <a:spcPts val="400"/>
              </a:spcBef>
              <a:spcAft>
                <a:spcPts val="400"/>
              </a:spcAft>
              <a:buFont typeface="Arial" panose="020B0604020202020204" pitchFamily="34" charset="0"/>
              <a:buChar char="•"/>
            </a:pPr>
            <a:r>
              <a:rPr lang="en-US" i="1" dirty="0">
                <a:latin typeface="Times New Roman" panose="02020603050405020304" pitchFamily="18" charset="0"/>
                <a:cs typeface="Times New Roman" panose="02020603050405020304" pitchFamily="18" charset="0"/>
              </a:rPr>
              <a:t>If targets are not achieved the program should put in place an action plan to attain the target in subsequent years</a:t>
            </a:r>
          </a:p>
          <a:p>
            <a:pPr marL="285750" indent="-285750" algn="just">
              <a:spcBef>
                <a:spcPts val="400"/>
              </a:spcBef>
              <a:spcAft>
                <a:spcPts val="400"/>
              </a:spcAft>
              <a:buFont typeface="Arial" panose="020B0604020202020204" pitchFamily="34" charset="0"/>
              <a:buChar char="•"/>
            </a:pPr>
            <a:r>
              <a:rPr lang="en-US" i="1" dirty="0">
                <a:latin typeface="Times New Roman" panose="02020603050405020304" pitchFamily="18" charset="0"/>
                <a:cs typeface="Times New Roman" panose="02020603050405020304" pitchFamily="18" charset="0"/>
              </a:rPr>
              <a:t>Similar targets and achievement are to be stated for the other midterm tests/internal assessment instruments</a:t>
            </a:r>
          </a:p>
        </p:txBody>
      </p:sp>
      <p:sp>
        <p:nvSpPr>
          <p:cNvPr id="5"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13330185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762000"/>
            <a:ext cx="9067800" cy="5801588"/>
          </a:xfrm>
          <a:prstGeom prst="rect">
            <a:avLst/>
          </a:prstGeom>
        </p:spPr>
        <p:txBody>
          <a:bodyPr wrap="square">
            <a:sp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Course Outcome Attainment:</a:t>
            </a:r>
          </a:p>
          <a:p>
            <a:pPr algn="just"/>
            <a:endParaRPr lang="en-US" sz="1100" b="1" dirty="0" smtClean="0">
              <a:latin typeface="Times New Roman" panose="02020603050405020304" pitchFamily="18" charset="0"/>
              <a:cs typeface="Times New Roman" panose="02020603050405020304" pitchFamily="18" charset="0"/>
            </a:endParaRPr>
          </a:p>
          <a:p>
            <a:pPr algn="just">
              <a:lnSpc>
                <a:spcPct val="150000"/>
              </a:lnSpc>
            </a:pPr>
            <a:r>
              <a:rPr lang="en-US" sz="2000" b="1" dirty="0" smtClean="0">
                <a:latin typeface="Times New Roman" panose="02020603050405020304" pitchFamily="18" charset="0"/>
                <a:cs typeface="Times New Roman" panose="02020603050405020304" pitchFamily="18" charset="0"/>
              </a:rPr>
              <a:t>For </a:t>
            </a:r>
            <a:r>
              <a:rPr lang="en-US" sz="2000" b="1" dirty="0">
                <a:latin typeface="Times New Roman" panose="02020603050405020304" pitchFamily="18" charset="0"/>
                <a:cs typeface="Times New Roman" panose="02020603050405020304" pitchFamily="18" charset="0"/>
              </a:rPr>
              <a:t>example</a:t>
            </a:r>
            <a:r>
              <a:rPr lang="en-US" sz="2000" dirty="0" smtClean="0">
                <a:latin typeface="Times New Roman" panose="02020603050405020304" pitchFamily="18" charset="0"/>
                <a:cs typeface="Times New Roman" panose="02020603050405020304" pitchFamily="18" charset="0"/>
              </a:rPr>
              <a:t>:</a:t>
            </a:r>
          </a:p>
          <a:p>
            <a:pPr algn="just">
              <a:lnSpc>
                <a:spcPct val="150000"/>
              </a:lnSpc>
            </a:pPr>
            <a:r>
              <a:rPr lang="en-US" sz="2000" dirty="0" smtClean="0">
                <a:latin typeface="Times New Roman" panose="02020603050405020304" pitchFamily="18" charset="0"/>
                <a:cs typeface="Times New Roman" panose="02020603050405020304" pitchFamily="18" charset="0"/>
              </a:rPr>
              <a:t>Attainment </a:t>
            </a:r>
            <a:r>
              <a:rPr lang="en-US" sz="2000" dirty="0">
                <a:latin typeface="Times New Roman" panose="02020603050405020304" pitchFamily="18" charset="0"/>
                <a:cs typeface="Times New Roman" panose="02020603050405020304" pitchFamily="18" charset="0"/>
              </a:rPr>
              <a:t>through University Examination: Substantial i.e. 3</a:t>
            </a:r>
          </a:p>
          <a:p>
            <a:pPr algn="just">
              <a:lnSpc>
                <a:spcPct val="150000"/>
              </a:lnSpc>
            </a:pPr>
            <a:r>
              <a:rPr lang="en-US" sz="2000" dirty="0">
                <a:latin typeface="Times New Roman" panose="02020603050405020304" pitchFamily="18" charset="0"/>
                <a:cs typeface="Times New Roman" panose="02020603050405020304" pitchFamily="18" charset="0"/>
              </a:rPr>
              <a:t>Attainment through Internal Assessment: Moderate i.e. 2</a:t>
            </a:r>
          </a:p>
          <a:p>
            <a:pPr algn="just">
              <a:lnSpc>
                <a:spcPct val="150000"/>
              </a:lnSpc>
            </a:pPr>
            <a:r>
              <a:rPr lang="en-US" sz="2000" i="1" dirty="0">
                <a:latin typeface="Times New Roman" panose="02020603050405020304" pitchFamily="18" charset="0"/>
                <a:cs typeface="Times New Roman" panose="02020603050405020304" pitchFamily="18" charset="0"/>
              </a:rPr>
              <a:t>Assuming 80% weightage to University examination and 20% weightage </a:t>
            </a:r>
            <a:r>
              <a:rPr lang="en-US" sz="2000" i="1" dirty="0" smtClean="0">
                <a:latin typeface="Times New Roman" panose="02020603050405020304" pitchFamily="18" charset="0"/>
                <a:cs typeface="Times New Roman" panose="02020603050405020304" pitchFamily="18" charset="0"/>
              </a:rPr>
              <a:t>to Internal assessment</a:t>
            </a:r>
            <a:r>
              <a:rPr lang="en-US" sz="2000" i="1" dirty="0">
                <a:latin typeface="Times New Roman" panose="02020603050405020304" pitchFamily="18" charset="0"/>
                <a:cs typeface="Times New Roman" panose="02020603050405020304" pitchFamily="18" charset="0"/>
              </a:rPr>
              <a:t>, the attainment calculations will be (80% of University level</a:t>
            </a:r>
            <a:r>
              <a:rPr lang="en-US" sz="2000" i="1" dirty="0" smtClean="0">
                <a:latin typeface="Times New Roman" panose="02020603050405020304" pitchFamily="18" charset="0"/>
                <a:cs typeface="Times New Roman" panose="02020603050405020304" pitchFamily="18" charset="0"/>
              </a:rPr>
              <a:t>) </a:t>
            </a:r>
          </a:p>
          <a:p>
            <a:pPr algn="just">
              <a:lnSpc>
                <a:spcPct val="150000"/>
              </a:lnSpc>
            </a:pPr>
            <a:r>
              <a:rPr lang="en-US" sz="2000" i="1" dirty="0" smtClean="0">
                <a:latin typeface="Times New Roman" panose="02020603050405020304" pitchFamily="18" charset="0"/>
                <a:cs typeface="Times New Roman" panose="02020603050405020304" pitchFamily="18" charset="0"/>
              </a:rPr>
              <a:t>+ (20% of Internal level ) i.e. 80% of 3 + 20% of 2 = 2.4 + 0.4 = 2.8</a:t>
            </a:r>
          </a:p>
          <a:p>
            <a:pPr algn="just"/>
            <a:endParaRPr lang="en-US" sz="2000" b="1" dirty="0" smtClean="0">
              <a:latin typeface="Times New Roman" panose="02020603050405020304" pitchFamily="18" charset="0"/>
              <a:cs typeface="Times New Roman" panose="02020603050405020304" pitchFamily="18" charset="0"/>
            </a:endParaRPr>
          </a:p>
          <a:p>
            <a:pPr algn="just">
              <a:lnSpc>
                <a:spcPct val="150000"/>
              </a:lnSpc>
            </a:pPr>
            <a:r>
              <a:rPr lang="en-US" sz="2000" b="1" dirty="0" smtClean="0">
                <a:latin typeface="Times New Roman" panose="02020603050405020304" pitchFamily="18" charset="0"/>
                <a:cs typeface="Times New Roman" panose="02020603050405020304" pitchFamily="18" charset="0"/>
              </a:rPr>
              <a:t>Note</a:t>
            </a:r>
            <a:r>
              <a:rPr lang="en-US" sz="2000" b="1" dirty="0">
                <a:latin typeface="Times New Roman" panose="02020603050405020304" pitchFamily="18" charset="0"/>
                <a:cs typeface="Times New Roman" panose="02020603050405020304" pitchFamily="18" charset="0"/>
              </a:rPr>
              <a:t>: </a:t>
            </a:r>
            <a:r>
              <a:rPr lang="en-US" sz="2000" i="1" dirty="0" smtClean="0">
                <a:latin typeface="Times New Roman" panose="02020603050405020304" pitchFamily="18" charset="0"/>
                <a:cs typeface="Times New Roman" panose="02020603050405020304" pitchFamily="18" charset="0"/>
              </a:rPr>
              <a:t>Weightage </a:t>
            </a:r>
            <a:r>
              <a:rPr lang="en-US" sz="2000" i="1" dirty="0">
                <a:latin typeface="Times New Roman" panose="02020603050405020304" pitchFamily="18" charset="0"/>
                <a:cs typeface="Times New Roman" panose="02020603050405020304" pitchFamily="18" charset="0"/>
              </a:rPr>
              <a:t>of 80% to University exams is only an example. Programs </a:t>
            </a:r>
            <a:r>
              <a:rPr lang="en-US" sz="2000" i="1" dirty="0" smtClean="0">
                <a:latin typeface="Times New Roman" panose="02020603050405020304" pitchFamily="18" charset="0"/>
                <a:cs typeface="Times New Roman" panose="02020603050405020304" pitchFamily="18" charset="0"/>
              </a:rPr>
              <a:t>may decide  weightages </a:t>
            </a:r>
            <a:r>
              <a:rPr lang="en-US" sz="2000" i="1" dirty="0">
                <a:latin typeface="Times New Roman" panose="02020603050405020304" pitchFamily="18" charset="0"/>
                <a:cs typeface="Times New Roman" panose="02020603050405020304" pitchFamily="18" charset="0"/>
              </a:rPr>
              <a:t>appropriately for University exams and internal assessment</a:t>
            </a:r>
          </a:p>
          <a:p>
            <a:pPr algn="just">
              <a:lnSpc>
                <a:spcPct val="150000"/>
              </a:lnSpc>
            </a:pPr>
            <a:r>
              <a:rPr lang="en-US" sz="2000" i="1" dirty="0">
                <a:latin typeface="Times New Roman" panose="02020603050405020304" pitchFamily="18" charset="0"/>
                <a:cs typeface="Times New Roman" panose="02020603050405020304" pitchFamily="18" charset="0"/>
              </a:rPr>
              <a:t>with due </a:t>
            </a:r>
            <a:r>
              <a:rPr lang="en-US" sz="2000" i="1" dirty="0" smtClean="0">
                <a:latin typeface="Times New Roman" panose="02020603050405020304" pitchFamily="18" charset="0"/>
                <a:cs typeface="Times New Roman" panose="02020603050405020304" pitchFamily="18" charset="0"/>
              </a:rPr>
              <a:t>justification </a:t>
            </a:r>
            <a:endParaRPr lang="en-US" sz="2000" i="1" dirty="0">
              <a:latin typeface="Times New Roman" panose="02020603050405020304" pitchFamily="18" charset="0"/>
              <a:cs typeface="Times New Roman" panose="02020603050405020304" pitchFamily="18" charset="0"/>
            </a:endParaRPr>
          </a:p>
          <a:p>
            <a:pPr algn="just">
              <a:lnSpc>
                <a:spcPct val="150000"/>
              </a:lnSpc>
            </a:pPr>
            <a:r>
              <a:rPr lang="en-US" sz="2000" dirty="0">
                <a:latin typeface="Times New Roman" panose="02020603050405020304" pitchFamily="18" charset="0"/>
                <a:cs typeface="Times New Roman" panose="02020603050405020304" pitchFamily="18" charset="0"/>
              </a:rPr>
              <a:t>50% - 50% Weightage = 1.5+1=2.5</a:t>
            </a:r>
          </a:p>
        </p:txBody>
      </p:sp>
      <p:sp>
        <p:nvSpPr>
          <p:cNvPr id="5"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14373039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884634"/>
            <a:ext cx="8915400" cy="3323987"/>
          </a:xfrm>
          <a:prstGeom prst="rect">
            <a:avLst/>
          </a:prstGeom>
        </p:spPr>
        <p:txBody>
          <a:bodyPr wrap="square">
            <a:spAutoFit/>
          </a:bodyPr>
          <a:lstStyle/>
          <a:p>
            <a:pPr algn="just"/>
            <a:r>
              <a:rPr lang="en-US" sz="2000" b="1" dirty="0">
                <a:latin typeface="Times New Roman" panose="02020603050405020304" pitchFamily="18" charset="0"/>
                <a:cs typeface="Times New Roman" panose="02020603050405020304" pitchFamily="18" charset="0"/>
              </a:rPr>
              <a:t>Program may decide five attainment levels instead of three For ex.-</a:t>
            </a:r>
            <a:r>
              <a:rPr lang="en-US" sz="2000" dirty="0" smtClean="0">
                <a:latin typeface="Times New Roman" panose="02020603050405020304" pitchFamily="18" charset="0"/>
                <a:cs typeface="Times New Roman" panose="02020603050405020304" pitchFamily="18" charset="0"/>
              </a:rPr>
              <a:t> </a:t>
            </a:r>
          </a:p>
          <a:p>
            <a:pPr algn="just"/>
            <a:endParaRPr lang="en-US" sz="2000" dirty="0" smtClean="0">
              <a:latin typeface="Times New Roman" panose="02020603050405020304" pitchFamily="18" charset="0"/>
              <a:cs typeface="Times New Roman" panose="02020603050405020304" pitchFamily="18" charset="0"/>
            </a:endParaRPr>
          </a:p>
          <a:p>
            <a:pPr algn="just"/>
            <a:r>
              <a:rPr lang="en-US" sz="2000" b="1" dirty="0">
                <a:latin typeface="Times New Roman" panose="02020603050405020304" pitchFamily="18" charset="0"/>
                <a:cs typeface="Times New Roman" panose="02020603050405020304" pitchFamily="18" charset="0"/>
              </a:rPr>
              <a:t>Attainment levels:</a:t>
            </a:r>
          </a:p>
          <a:p>
            <a:pPr marL="971550" lvl="1" indent="-514350">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Level </a:t>
            </a:r>
            <a:r>
              <a:rPr lang="en-US" sz="2000" dirty="0">
                <a:latin typeface="Times New Roman" panose="02020603050405020304" pitchFamily="18" charset="0"/>
                <a:cs typeface="Times New Roman" panose="02020603050405020304" pitchFamily="18" charset="0"/>
              </a:rPr>
              <a:t>5 – Very High - Score from &gt;2.5 to 3</a:t>
            </a:r>
          </a:p>
          <a:p>
            <a:pPr marL="971550" lvl="1" indent="-514350">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Level </a:t>
            </a:r>
            <a:r>
              <a:rPr lang="en-US" sz="2000" dirty="0">
                <a:latin typeface="Times New Roman" panose="02020603050405020304" pitchFamily="18" charset="0"/>
                <a:cs typeface="Times New Roman" panose="02020603050405020304" pitchFamily="18" charset="0"/>
              </a:rPr>
              <a:t>4 – High - Score from &gt;2 to 2.5</a:t>
            </a:r>
          </a:p>
          <a:p>
            <a:pPr marL="971550" lvl="1" indent="-514350">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Level </a:t>
            </a:r>
            <a:r>
              <a:rPr lang="en-US" sz="2000" dirty="0">
                <a:latin typeface="Times New Roman" panose="02020603050405020304" pitchFamily="18" charset="0"/>
                <a:cs typeface="Times New Roman" panose="02020603050405020304" pitchFamily="18" charset="0"/>
              </a:rPr>
              <a:t>3 – Medium - Score from &gt;1.5 to 2</a:t>
            </a:r>
          </a:p>
          <a:p>
            <a:pPr marL="971550" lvl="1" indent="-514350">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Level </a:t>
            </a:r>
            <a:r>
              <a:rPr lang="en-US" sz="2000" dirty="0">
                <a:latin typeface="Times New Roman" panose="02020603050405020304" pitchFamily="18" charset="0"/>
                <a:cs typeface="Times New Roman" panose="02020603050405020304" pitchFamily="18" charset="0"/>
              </a:rPr>
              <a:t>2 – Low - Score from &gt;1 to 1.5</a:t>
            </a:r>
          </a:p>
          <a:p>
            <a:pPr marL="971550" lvl="1" indent="-514350">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Level </a:t>
            </a:r>
            <a:r>
              <a:rPr lang="en-US" sz="2000" dirty="0">
                <a:latin typeface="Times New Roman" panose="02020603050405020304" pitchFamily="18" charset="0"/>
                <a:cs typeface="Times New Roman" panose="02020603050405020304" pitchFamily="18" charset="0"/>
              </a:rPr>
              <a:t>1 – Very Low- Score from 0.5 to &lt;1</a:t>
            </a:r>
          </a:p>
        </p:txBody>
      </p:sp>
      <p:sp>
        <p:nvSpPr>
          <p:cNvPr id="4"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5813488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1490" y="685800"/>
            <a:ext cx="9033510" cy="539378"/>
          </a:xfrm>
          <a:prstGeom prst="rect">
            <a:avLst/>
          </a:prstGeom>
        </p:spPr>
        <p:txBody>
          <a:bodyPr wrap="square">
            <a:spAutoFit/>
          </a:bodyPr>
          <a:lstStyle/>
          <a:p>
            <a:pPr marL="463550" indent="-463550" algn="just">
              <a:lnSpc>
                <a:spcPct val="150000"/>
              </a:lnSpc>
            </a:pPr>
            <a:r>
              <a:rPr lang="en-US" sz="2200" b="1" dirty="0">
                <a:solidFill>
                  <a:srgbClr val="0000CC"/>
                </a:solidFill>
                <a:latin typeface="Times New Roman" panose="02020603050405020304" pitchFamily="18" charset="0"/>
                <a:cs typeface="Times New Roman" panose="02020603050405020304" pitchFamily="18" charset="0"/>
              </a:rPr>
              <a:t>3.3. </a:t>
            </a:r>
            <a:r>
              <a:rPr lang="en-US" sz="2200" b="1" dirty="0" smtClean="0">
                <a:solidFill>
                  <a:srgbClr val="0000CC"/>
                </a:solidFill>
                <a:latin typeface="Times New Roman" panose="02020603050405020304" pitchFamily="18" charset="0"/>
                <a:cs typeface="Times New Roman" panose="02020603050405020304" pitchFamily="18" charset="0"/>
              </a:rPr>
              <a:t>Attainment </a:t>
            </a:r>
            <a:r>
              <a:rPr lang="en-US" sz="2200" b="1" dirty="0">
                <a:solidFill>
                  <a:srgbClr val="0000CC"/>
                </a:solidFill>
                <a:latin typeface="Times New Roman" panose="02020603050405020304" pitchFamily="18" charset="0"/>
                <a:cs typeface="Times New Roman" panose="02020603050405020304" pitchFamily="18" charset="0"/>
              </a:rPr>
              <a:t>of Program Outcomes and Program Specific </a:t>
            </a:r>
            <a:r>
              <a:rPr lang="en-US" sz="2200" b="1" dirty="0" smtClean="0">
                <a:solidFill>
                  <a:srgbClr val="0000CC"/>
                </a:solidFill>
                <a:latin typeface="Times New Roman" panose="02020603050405020304" pitchFamily="18" charset="0"/>
                <a:cs typeface="Times New Roman" panose="02020603050405020304" pitchFamily="18" charset="0"/>
              </a:rPr>
              <a:t>Outcomes</a:t>
            </a:r>
            <a:endParaRPr lang="en-US" sz="2200" b="1" dirty="0">
              <a:solidFill>
                <a:srgbClr val="0000CC"/>
              </a:solidFill>
              <a:latin typeface="Times New Roman" panose="02020603050405020304" pitchFamily="18" charset="0"/>
              <a:cs typeface="Times New Roman" panose="02020603050405020304" pitchFamily="18" charset="0"/>
            </a:endParaRPr>
          </a:p>
        </p:txBody>
      </p:sp>
      <p:sp>
        <p:nvSpPr>
          <p:cNvPr id="2" name="Rectangle 1"/>
          <p:cNvSpPr/>
          <p:nvPr/>
        </p:nvSpPr>
        <p:spPr>
          <a:xfrm>
            <a:off x="533401" y="1386444"/>
            <a:ext cx="8776854" cy="4247317"/>
          </a:xfrm>
          <a:prstGeom prst="rect">
            <a:avLst/>
          </a:prstGeom>
        </p:spPr>
        <p:txBody>
          <a:bodyPr wrap="square">
            <a:spAutoFit/>
          </a:bodyPr>
          <a:lstStyle/>
          <a:p>
            <a:pPr marL="795338" indent="-795338" algn="just">
              <a:lnSpc>
                <a:spcPct val="150000"/>
              </a:lnSpc>
            </a:pPr>
            <a:r>
              <a:rPr lang="en-US" sz="2000" dirty="0">
                <a:solidFill>
                  <a:srgbClr val="FF0000"/>
                </a:solidFill>
                <a:latin typeface="Times New Roman" panose="02020603050405020304" pitchFamily="18" charset="0"/>
                <a:cs typeface="Times New Roman" panose="02020603050405020304" pitchFamily="18" charset="0"/>
              </a:rPr>
              <a:t>3.3.1.	Describe assessment tools and processes used for measuring the attainment of each of the Program Outcomes and Program Specific Outcomes</a:t>
            </a:r>
          </a:p>
          <a:p>
            <a:pPr marL="800100" lvl="1" indent="-342900"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Describe the assessment tools and processes used to gather the data upon which the evaluation of each of the Program Outcomes and Program Specific Outcomes is based indicating the frequency with which these processes are carried out</a:t>
            </a:r>
          </a:p>
          <a:p>
            <a:pPr marL="800100" lvl="1" indent="-342900"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Describe the assessment processes that demonstrate the degree to which the Program Outcomes and Program Specific Outcomes are attained and document the attainment levels</a:t>
            </a:r>
          </a:p>
        </p:txBody>
      </p:sp>
    </p:spTree>
    <p:extLst>
      <p:ext uri="{BB962C8B-B14F-4D97-AF65-F5344CB8AC3E}">
        <p14:creationId xmlns:p14="http://schemas.microsoft.com/office/powerpoint/2010/main" xmlns="" val="22221198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762000"/>
            <a:ext cx="9067800" cy="4606389"/>
          </a:xfrm>
          <a:prstGeom prst="rect">
            <a:avLst/>
          </a:prstGeom>
        </p:spPr>
        <p:txBody>
          <a:bodyPr wrap="square">
            <a:spAutoFit/>
          </a:bodyPr>
          <a:lstStyle/>
          <a:p>
            <a:pPr marL="795338" indent="-795338" algn="just">
              <a:spcBef>
                <a:spcPts val="400"/>
              </a:spcBef>
              <a:spcAft>
                <a:spcPts val="400"/>
              </a:spcAft>
            </a:pPr>
            <a:r>
              <a:rPr lang="en-US" sz="2000" dirty="0">
                <a:solidFill>
                  <a:srgbClr val="FF0000"/>
                </a:solidFill>
                <a:latin typeface="Times New Roman" panose="02020603050405020304" pitchFamily="18" charset="0"/>
                <a:cs typeface="Times New Roman" panose="02020603050405020304" pitchFamily="18" charset="0"/>
              </a:rPr>
              <a:t>3.3.2. </a:t>
            </a:r>
            <a:r>
              <a:rPr lang="en-US" sz="2000" dirty="0" smtClean="0">
                <a:solidFill>
                  <a:srgbClr val="FF0000"/>
                </a:solidFill>
                <a:latin typeface="Times New Roman" panose="02020603050405020304" pitchFamily="18" charset="0"/>
                <a:cs typeface="Times New Roman" panose="02020603050405020304" pitchFamily="18" charset="0"/>
              </a:rPr>
              <a:t>	Provide </a:t>
            </a:r>
            <a:r>
              <a:rPr lang="en-US" sz="2000" dirty="0">
                <a:solidFill>
                  <a:srgbClr val="FF0000"/>
                </a:solidFill>
                <a:latin typeface="Times New Roman" panose="02020603050405020304" pitchFamily="18" charset="0"/>
                <a:cs typeface="Times New Roman" panose="02020603050405020304" pitchFamily="18" charset="0"/>
              </a:rPr>
              <a:t>results of evaluation of each PO &amp; </a:t>
            </a:r>
            <a:r>
              <a:rPr lang="en-US" sz="2000" dirty="0" smtClean="0">
                <a:solidFill>
                  <a:srgbClr val="FF0000"/>
                </a:solidFill>
                <a:latin typeface="Times New Roman" panose="02020603050405020304" pitchFamily="18" charset="0"/>
                <a:cs typeface="Times New Roman" panose="02020603050405020304" pitchFamily="18" charset="0"/>
              </a:rPr>
              <a:t>PSO</a:t>
            </a:r>
            <a:endParaRPr lang="en-US" sz="2000" dirty="0" smtClean="0">
              <a:latin typeface="Times New Roman" panose="02020603050405020304" pitchFamily="18" charset="0"/>
              <a:cs typeface="Times New Roman" panose="02020603050405020304" pitchFamily="18" charset="0"/>
            </a:endParaRPr>
          </a:p>
          <a:p>
            <a:pPr marL="457200" indent="-457200" algn="just">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Program </a:t>
            </a:r>
            <a:r>
              <a:rPr lang="en-US" sz="2000" dirty="0">
                <a:latin typeface="Times New Roman" panose="02020603050405020304" pitchFamily="18" charset="0"/>
                <a:cs typeface="Times New Roman" panose="02020603050405020304" pitchFamily="18" charset="0"/>
              </a:rPr>
              <a:t>shall set Program Outcome attainment levels for all POs and PSOs</a:t>
            </a:r>
          </a:p>
          <a:p>
            <a:pPr marL="457200" indent="-457200" algn="just">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attainment levels by direct (student performance) and indirect (surveys) are </a:t>
            </a:r>
            <a:r>
              <a:rPr lang="en-US" sz="2000" dirty="0" smtClean="0">
                <a:latin typeface="Times New Roman" panose="02020603050405020304" pitchFamily="18" charset="0"/>
                <a:cs typeface="Times New Roman" panose="02020603050405020304" pitchFamily="18" charset="0"/>
              </a:rPr>
              <a:t>to be </a:t>
            </a:r>
            <a:r>
              <a:rPr lang="en-US" sz="2000" dirty="0">
                <a:latin typeface="Times New Roman" panose="02020603050405020304" pitchFamily="18" charset="0"/>
                <a:cs typeface="Times New Roman" panose="02020603050405020304" pitchFamily="18" charset="0"/>
              </a:rPr>
              <a:t>presented through Program level Course-PO &amp; PSO matrix as indicated</a:t>
            </a:r>
          </a:p>
          <a:p>
            <a:pPr marL="463550" indent="-463550"/>
            <a:r>
              <a:rPr lang="en-US" sz="2000" b="1" dirty="0" smtClean="0">
                <a:latin typeface="Times New Roman" panose="02020603050405020304" pitchFamily="18" charset="0"/>
                <a:cs typeface="Times New Roman" panose="02020603050405020304" pitchFamily="18" charset="0"/>
              </a:rPr>
              <a:t>	</a:t>
            </a:r>
          </a:p>
          <a:p>
            <a:pPr marL="463550" indent="-463550">
              <a:lnSpc>
                <a:spcPct val="150000"/>
              </a:lnSpc>
            </a:pPr>
            <a:r>
              <a:rPr lang="en-US" sz="2000" b="1" dirty="0" smtClean="0">
                <a:latin typeface="Times New Roman" panose="02020603050405020304" pitchFamily="18" charset="0"/>
                <a:cs typeface="Times New Roman" panose="02020603050405020304" pitchFamily="18" charset="0"/>
              </a:rPr>
              <a:t>PO </a:t>
            </a:r>
            <a:r>
              <a:rPr lang="en-US" sz="2000" b="1" dirty="0">
                <a:latin typeface="Times New Roman" panose="02020603050405020304" pitchFamily="18" charset="0"/>
                <a:cs typeface="Times New Roman" panose="02020603050405020304" pitchFamily="18" charset="0"/>
              </a:rPr>
              <a:t>Attainment</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Similar table is to be prepared for </a:t>
            </a:r>
            <a:r>
              <a:rPr lang="en-US" sz="2000" i="1" dirty="0" smtClean="0">
                <a:latin typeface="Times New Roman" panose="02020603050405020304" pitchFamily="18" charset="0"/>
                <a:cs typeface="Times New Roman" panose="02020603050405020304" pitchFamily="18" charset="0"/>
              </a:rPr>
              <a:t>PSOs</a:t>
            </a:r>
          </a:p>
          <a:p>
            <a:pPr marL="457200" indent="-457200"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Direct attainment level of a PO &amp; PSO is determined by taking average across all courses addressing that PO and/or PSO. </a:t>
            </a:r>
          </a:p>
          <a:p>
            <a:pPr marL="457200" indent="-457200"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Indirect attainment level of PO &amp; PSO is determined based on the student exit </a:t>
            </a:r>
            <a:r>
              <a:rPr lang="fr-FR" sz="2000" dirty="0" err="1">
                <a:latin typeface="Times New Roman" panose="02020603050405020304" pitchFamily="18" charset="0"/>
                <a:cs typeface="Times New Roman" panose="02020603050405020304" pitchFamily="18" charset="0"/>
              </a:rPr>
              <a:t>surveys</a:t>
            </a:r>
            <a:r>
              <a:rPr lang="fr-FR" sz="2000" dirty="0">
                <a:latin typeface="Times New Roman" panose="02020603050405020304" pitchFamily="18" charset="0"/>
                <a:cs typeface="Times New Roman" panose="02020603050405020304" pitchFamily="18" charset="0"/>
              </a:rPr>
              <a:t>, employer </a:t>
            </a:r>
            <a:r>
              <a:rPr lang="fr-FR" sz="2000" dirty="0" err="1">
                <a:latin typeface="Times New Roman" panose="02020603050405020304" pitchFamily="18" charset="0"/>
                <a:cs typeface="Times New Roman" panose="02020603050405020304" pitchFamily="18" charset="0"/>
              </a:rPr>
              <a:t>surveys</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co-curricular</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activities</a:t>
            </a:r>
            <a:r>
              <a:rPr lang="fr-FR" sz="2000" dirty="0">
                <a:latin typeface="Times New Roman" panose="02020603050405020304" pitchFamily="18" charset="0"/>
                <a:cs typeface="Times New Roman" panose="02020603050405020304" pitchFamily="18" charset="0"/>
              </a:rPr>
              <a:t>, extra-</a:t>
            </a:r>
            <a:r>
              <a:rPr lang="fr-FR" sz="2000" dirty="0" err="1">
                <a:latin typeface="Times New Roman" panose="02020603050405020304" pitchFamily="18" charset="0"/>
                <a:cs typeface="Times New Roman" panose="02020603050405020304" pitchFamily="18" charset="0"/>
              </a:rPr>
              <a:t>curricular</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activities</a:t>
            </a:r>
            <a:r>
              <a:rPr lang="fr-FR" sz="2000" dirty="0">
                <a:latin typeface="Times New Roman" panose="02020603050405020304" pitchFamily="18" charset="0"/>
                <a:cs typeface="Times New Roman" panose="02020603050405020304" pitchFamily="18" charset="0"/>
              </a:rPr>
              <a:t> etc</a:t>
            </a:r>
            <a:r>
              <a:rPr lang="fr-FR"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
        <p:nvSpPr>
          <p:cNvPr id="7"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3266045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ectangle 4"/>
          <p:cNvSpPr/>
          <p:nvPr/>
        </p:nvSpPr>
        <p:spPr>
          <a:xfrm>
            <a:off x="451015" y="762000"/>
            <a:ext cx="9067800" cy="5115311"/>
          </a:xfrm>
          <a:prstGeom prst="rect">
            <a:avLst/>
          </a:prstGeom>
        </p:spPr>
        <p:txBody>
          <a:bodyPr wrap="square">
            <a:spAutoFit/>
          </a:bodyPr>
          <a:lstStyle/>
          <a:p>
            <a:pPr>
              <a:lnSpc>
                <a:spcPct val="150000"/>
              </a:lnSpc>
            </a:pPr>
            <a:r>
              <a:rPr lang="en-US" sz="2000" b="1" dirty="0">
                <a:latin typeface="Times New Roman" panose="02020603050405020304" pitchFamily="18" charset="0"/>
                <a:cs typeface="Times New Roman" panose="02020603050405020304" pitchFamily="18" charset="0"/>
              </a:rPr>
              <a:t>Example:</a:t>
            </a:r>
          </a:p>
          <a:p>
            <a:pPr marL="457200" indent="-457200" algn="just">
              <a:lnSpc>
                <a:spcPct val="150000"/>
              </a:lnSpc>
              <a:buFont typeface="+mj-lt"/>
              <a:buAutoNum type="arabicPeriod"/>
            </a:pPr>
            <a:r>
              <a:rPr lang="en-US" sz="2000" dirty="0" smtClean="0">
                <a:latin typeface="Times New Roman" panose="02020603050405020304" pitchFamily="18" charset="0"/>
                <a:cs typeface="Times New Roman" panose="02020603050405020304" pitchFamily="18" charset="0"/>
              </a:rPr>
              <a:t>It </a:t>
            </a:r>
            <a:r>
              <a:rPr lang="en-US" sz="2000" dirty="0">
                <a:latin typeface="Times New Roman" panose="02020603050405020304" pitchFamily="18" charset="0"/>
                <a:cs typeface="Times New Roman" panose="02020603050405020304" pitchFamily="18" charset="0"/>
              </a:rPr>
              <a:t>is assumed that a particular PO has been mapped to four courses C2O1</a:t>
            </a:r>
            <a:r>
              <a:rPr lang="en-US" sz="2000" dirty="0" smtClean="0">
                <a:latin typeface="Times New Roman" panose="02020603050405020304" pitchFamily="18" charset="0"/>
                <a:cs typeface="Times New Roman" panose="02020603050405020304" pitchFamily="18" charset="0"/>
              </a:rPr>
              <a:t>, C3O2</a:t>
            </a:r>
            <a:r>
              <a:rPr lang="en-US" sz="2000" dirty="0">
                <a:latin typeface="Times New Roman" panose="02020603050405020304" pitchFamily="18" charset="0"/>
                <a:cs typeface="Times New Roman" panose="02020603050405020304" pitchFamily="18" charset="0"/>
              </a:rPr>
              <a:t>, C3O3 and C4O1</a:t>
            </a:r>
          </a:p>
          <a:p>
            <a:pPr marL="457200" indent="-457200" algn="just">
              <a:lnSpc>
                <a:spcPct val="150000"/>
              </a:lnSpc>
              <a:buFont typeface="+mj-lt"/>
              <a:buAutoNum type="arabicPeriod"/>
            </a:pPr>
            <a:r>
              <a:rPr lang="en-US" sz="2000" dirty="0" smtClean="0">
                <a:latin typeface="Times New Roman" panose="02020603050405020304" pitchFamily="18" charset="0"/>
                <a:cs typeface="Times New Roman" panose="02020603050405020304" pitchFamily="18" charset="0"/>
              </a:rPr>
              <a:t>PO </a:t>
            </a:r>
            <a:r>
              <a:rPr lang="en-US" sz="2000" dirty="0">
                <a:latin typeface="Times New Roman" panose="02020603050405020304" pitchFamily="18" charset="0"/>
                <a:cs typeface="Times New Roman" panose="02020603050405020304" pitchFamily="18" charset="0"/>
              </a:rPr>
              <a:t>attainment level will be based on attainment levels of direct assessment </a:t>
            </a:r>
            <a:r>
              <a:rPr lang="en-US" sz="2000" dirty="0" smtClean="0">
                <a:latin typeface="Times New Roman" panose="02020603050405020304" pitchFamily="18" charset="0"/>
                <a:cs typeface="Times New Roman" panose="02020603050405020304" pitchFamily="18" charset="0"/>
              </a:rPr>
              <a:t>and indirect assessment </a:t>
            </a:r>
          </a:p>
          <a:p>
            <a:pPr marL="457200" indent="-457200" algn="just">
              <a:lnSpc>
                <a:spcPct val="150000"/>
              </a:lnSpc>
              <a:buFont typeface="+mj-lt"/>
              <a:buAutoNum type="arabicPeriod"/>
            </a:pPr>
            <a:r>
              <a:rPr lang="en-US" sz="2000" dirty="0" smtClean="0">
                <a:latin typeface="Times New Roman" panose="02020603050405020304" pitchFamily="18" charset="0"/>
                <a:cs typeface="Times New Roman" panose="02020603050405020304" pitchFamily="18" charset="0"/>
              </a:rPr>
              <a:t>For </a:t>
            </a:r>
            <a:r>
              <a:rPr lang="en-US" sz="2000" dirty="0">
                <a:latin typeface="Times New Roman" panose="02020603050405020304" pitchFamily="18" charset="0"/>
                <a:cs typeface="Times New Roman" panose="02020603050405020304" pitchFamily="18" charset="0"/>
              </a:rPr>
              <a:t>affiliated, non-autonomous colleges, it is assumed that while </a:t>
            </a:r>
            <a:r>
              <a:rPr lang="en-US" sz="2000" dirty="0" smtClean="0">
                <a:latin typeface="Times New Roman" panose="02020603050405020304" pitchFamily="18" charset="0"/>
                <a:cs typeface="Times New Roman" panose="02020603050405020304" pitchFamily="18" charset="0"/>
              </a:rPr>
              <a:t>deciding on overall </a:t>
            </a:r>
            <a:r>
              <a:rPr lang="en-US" sz="2000" dirty="0">
                <a:latin typeface="Times New Roman" panose="02020603050405020304" pitchFamily="18" charset="0"/>
                <a:cs typeface="Times New Roman" panose="02020603050405020304" pitchFamily="18" charset="0"/>
              </a:rPr>
              <a:t>attainment level 80% weightage may be given to </a:t>
            </a:r>
            <a:r>
              <a:rPr lang="en-US" sz="2000" dirty="0" smtClean="0">
                <a:latin typeface="Times New Roman" panose="02020603050405020304" pitchFamily="18" charset="0"/>
                <a:cs typeface="Times New Roman" panose="02020603050405020304" pitchFamily="18" charset="0"/>
              </a:rPr>
              <a:t>direct assessment and 20</a:t>
            </a:r>
            <a:r>
              <a:rPr lang="en-US" sz="2000" dirty="0">
                <a:latin typeface="Times New Roman" panose="02020603050405020304" pitchFamily="18" charset="0"/>
                <a:cs typeface="Times New Roman" panose="02020603050405020304" pitchFamily="18" charset="0"/>
              </a:rPr>
              <a:t>% weightage to indirect assessment through </a:t>
            </a:r>
            <a:r>
              <a:rPr lang="en-US" sz="2000" dirty="0" smtClean="0">
                <a:latin typeface="Times New Roman" panose="02020603050405020304" pitchFamily="18" charset="0"/>
                <a:cs typeface="Times New Roman" panose="02020603050405020304" pitchFamily="18" charset="0"/>
              </a:rPr>
              <a:t>surveys from </a:t>
            </a:r>
            <a:r>
              <a:rPr lang="en-US" sz="2000" dirty="0">
                <a:latin typeface="Times New Roman" panose="02020603050405020304" pitchFamily="18" charset="0"/>
                <a:cs typeface="Times New Roman" panose="02020603050405020304" pitchFamily="18" charset="0"/>
              </a:rPr>
              <a:t>students(largely</a:t>
            </a:r>
            <a:r>
              <a:rPr lang="en-US" sz="2000" dirty="0" smtClean="0">
                <a:latin typeface="Times New Roman" panose="02020603050405020304" pitchFamily="18" charset="0"/>
                <a:cs typeface="Times New Roman" panose="02020603050405020304" pitchFamily="18" charset="0"/>
              </a:rPr>
              <a:t>), employers </a:t>
            </a:r>
            <a:r>
              <a:rPr lang="en-US" sz="2000" dirty="0">
                <a:latin typeface="Times New Roman" panose="02020603050405020304" pitchFamily="18" charset="0"/>
                <a:cs typeface="Times New Roman" panose="02020603050405020304" pitchFamily="18" charset="0"/>
              </a:rPr>
              <a:t>(to some extent). Program may have different weightages </a:t>
            </a:r>
            <a:r>
              <a:rPr lang="en-US" sz="2000" dirty="0" smtClean="0">
                <a:latin typeface="Times New Roman" panose="02020603050405020304" pitchFamily="18" charset="0"/>
                <a:cs typeface="Times New Roman" panose="02020603050405020304" pitchFamily="18" charset="0"/>
              </a:rPr>
              <a:t>with appropriate justification</a:t>
            </a:r>
          </a:p>
          <a:p>
            <a:pPr marL="457200" indent="-457200" algn="just">
              <a:lnSpc>
                <a:spcPct val="150000"/>
              </a:lnSpc>
              <a:buFont typeface="+mj-lt"/>
              <a:buAutoNum type="arabicPeriod"/>
            </a:pPr>
            <a:r>
              <a:rPr lang="en-US" sz="2000" dirty="0">
                <a:latin typeface="Times New Roman" panose="02020603050405020304" pitchFamily="18" charset="0"/>
                <a:cs typeface="Times New Roman" panose="02020603050405020304" pitchFamily="18" charset="0"/>
              </a:rPr>
              <a:t>Assuming following actual attainment levels</a:t>
            </a:r>
          </a:p>
        </p:txBody>
      </p:sp>
      <p:sp>
        <p:nvSpPr>
          <p:cNvPr id="4"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4666649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1"/>
          <p:cNvSpPr/>
          <p:nvPr/>
        </p:nvSpPr>
        <p:spPr>
          <a:xfrm>
            <a:off x="445325" y="609600"/>
            <a:ext cx="9067800" cy="6038641"/>
          </a:xfrm>
          <a:prstGeom prst="rect">
            <a:avLst/>
          </a:prstGeom>
        </p:spPr>
        <p:txBody>
          <a:bodyPr wrap="square">
            <a:sp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Direct Assessment</a:t>
            </a:r>
          </a:p>
          <a:p>
            <a:pPr marL="800100" lvl="1" indent="-342900" algn="just">
              <a:spcBef>
                <a:spcPts val="400"/>
              </a:spcBef>
              <a:spcAft>
                <a:spcPts val="400"/>
              </a:spcAf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C201 </a:t>
            </a:r>
            <a:r>
              <a:rPr lang="en-US" sz="2000" dirty="0">
                <a:latin typeface="Times New Roman" panose="02020603050405020304" pitchFamily="18" charset="0"/>
                <a:cs typeface="Times New Roman" panose="02020603050405020304" pitchFamily="18" charset="0"/>
              </a:rPr>
              <a:t>–High (3)</a:t>
            </a:r>
          </a:p>
          <a:p>
            <a:pPr marL="800100" lvl="1" indent="-342900" algn="just">
              <a:spcBef>
                <a:spcPts val="400"/>
              </a:spcBef>
              <a:spcAft>
                <a:spcPts val="400"/>
              </a:spcAf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C302 </a:t>
            </a:r>
            <a:r>
              <a:rPr lang="en-US" sz="2000" dirty="0">
                <a:latin typeface="Times New Roman" panose="02020603050405020304" pitchFamily="18" charset="0"/>
                <a:cs typeface="Times New Roman" panose="02020603050405020304" pitchFamily="18" charset="0"/>
              </a:rPr>
              <a:t>– Medium (2)</a:t>
            </a:r>
          </a:p>
          <a:p>
            <a:pPr marL="800100" lvl="1" indent="-342900" algn="just">
              <a:spcBef>
                <a:spcPts val="400"/>
              </a:spcBef>
              <a:spcAft>
                <a:spcPts val="400"/>
              </a:spcAf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C303 </a:t>
            </a:r>
            <a:r>
              <a:rPr lang="en-US" sz="2000" dirty="0">
                <a:latin typeface="Times New Roman" panose="02020603050405020304" pitchFamily="18" charset="0"/>
                <a:cs typeface="Times New Roman" panose="02020603050405020304" pitchFamily="18" charset="0"/>
              </a:rPr>
              <a:t>– Low (1)</a:t>
            </a:r>
          </a:p>
          <a:p>
            <a:pPr marL="800100" lvl="1" indent="-342900" algn="just">
              <a:spcBef>
                <a:spcPts val="400"/>
              </a:spcBef>
              <a:spcAft>
                <a:spcPts val="400"/>
              </a:spcAf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C401 </a:t>
            </a:r>
            <a:r>
              <a:rPr lang="en-US" sz="2000" dirty="0">
                <a:latin typeface="Times New Roman" panose="02020603050405020304" pitchFamily="18" charset="0"/>
                <a:cs typeface="Times New Roman" panose="02020603050405020304" pitchFamily="18" charset="0"/>
              </a:rPr>
              <a:t>– High (3)</a:t>
            </a:r>
          </a:p>
          <a:p>
            <a:pPr algn="just">
              <a:lnSpc>
                <a:spcPct val="150000"/>
              </a:lnSpc>
            </a:pPr>
            <a:r>
              <a:rPr lang="en-US" sz="2000" dirty="0">
                <a:latin typeface="Times New Roman" panose="02020603050405020304" pitchFamily="18" charset="0"/>
                <a:cs typeface="Times New Roman" panose="02020603050405020304" pitchFamily="18" charset="0"/>
              </a:rPr>
              <a:t>Attainment level will be summation of levels divided by no. of courses</a:t>
            </a:r>
          </a:p>
          <a:p>
            <a:pPr algn="just">
              <a:lnSpc>
                <a:spcPct val="150000"/>
              </a:lnSpc>
            </a:pPr>
            <a:r>
              <a:rPr lang="en-US" sz="2000" dirty="0">
                <a:latin typeface="Times New Roman" panose="02020603050405020304" pitchFamily="18" charset="0"/>
                <a:cs typeface="Times New Roman" panose="02020603050405020304" pitchFamily="18" charset="0"/>
              </a:rPr>
              <a:t>3+2+1+3/4= 9/4=2.25</a:t>
            </a:r>
          </a:p>
          <a:p>
            <a:pPr algn="just">
              <a:lnSpc>
                <a:spcPct val="150000"/>
              </a:lnSpc>
            </a:pPr>
            <a:r>
              <a:rPr lang="en-US" sz="2000" b="1" dirty="0">
                <a:latin typeface="Times New Roman" panose="02020603050405020304" pitchFamily="18" charset="0"/>
                <a:cs typeface="Times New Roman" panose="02020603050405020304" pitchFamily="18" charset="0"/>
              </a:rPr>
              <a:t>Indirect Assessment</a:t>
            </a:r>
          </a:p>
          <a:p>
            <a:pPr marL="800100" lvl="1" indent="-342900" algn="just">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Surveys</a:t>
            </a:r>
            <a:r>
              <a:rPr lang="en-US" sz="2000" dirty="0">
                <a:latin typeface="Times New Roman" panose="02020603050405020304" pitchFamily="18" charset="0"/>
                <a:cs typeface="Times New Roman" panose="02020603050405020304" pitchFamily="18" charset="0"/>
              </a:rPr>
              <a:t>, Analysis, customized to an average value as per levels 1, 2 &amp; 3.</a:t>
            </a:r>
          </a:p>
          <a:p>
            <a:pPr marL="800100" lvl="1" indent="-342900" algn="just">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Assumed </a:t>
            </a:r>
            <a:r>
              <a:rPr lang="en-US" sz="2000" dirty="0">
                <a:latin typeface="Times New Roman" panose="02020603050405020304" pitchFamily="18" charset="0"/>
                <a:cs typeface="Times New Roman" panose="02020603050405020304" pitchFamily="18" charset="0"/>
              </a:rPr>
              <a:t>level – 2</a:t>
            </a:r>
          </a:p>
          <a:p>
            <a:pPr marL="457200" indent="-457200" algn="just">
              <a:lnSpc>
                <a:spcPct val="150000"/>
              </a:lnSpc>
              <a:buFont typeface="+mj-lt"/>
              <a:buAutoNum type="arabicPeriod" startAt="5"/>
            </a:pPr>
            <a:r>
              <a:rPr lang="en-US" sz="2000" dirty="0" smtClean="0">
                <a:latin typeface="Times New Roman" panose="02020603050405020304" pitchFamily="18" charset="0"/>
                <a:cs typeface="Times New Roman" panose="02020603050405020304" pitchFamily="18" charset="0"/>
              </a:rPr>
              <a:t>PO </a:t>
            </a:r>
            <a:r>
              <a:rPr lang="en-US" sz="2000" dirty="0">
                <a:latin typeface="Times New Roman" panose="02020603050405020304" pitchFamily="18" charset="0"/>
                <a:cs typeface="Times New Roman" panose="02020603050405020304" pitchFamily="18" charset="0"/>
              </a:rPr>
              <a:t>Attainment level will be 80% of Direct Assessment + 20% of </a:t>
            </a:r>
            <a:r>
              <a:rPr lang="en-US" sz="2000" dirty="0" smtClean="0">
                <a:latin typeface="Times New Roman" panose="02020603050405020304" pitchFamily="18" charset="0"/>
                <a:cs typeface="Times New Roman" panose="02020603050405020304" pitchFamily="18" charset="0"/>
              </a:rPr>
              <a:t>Indirect Assessment </a:t>
            </a:r>
            <a:r>
              <a:rPr lang="en-US" sz="2000" dirty="0">
                <a:latin typeface="Times New Roman" panose="02020603050405020304" pitchFamily="18" charset="0"/>
                <a:cs typeface="Times New Roman" panose="02020603050405020304" pitchFamily="18" charset="0"/>
              </a:rPr>
              <a:t>i.e. 1.8 + 0.4 = 2.2, Moderate/Medium level of attainment</a:t>
            </a:r>
          </a:p>
          <a:p>
            <a:pPr algn="just">
              <a:lnSpc>
                <a:spcPct val="150000"/>
              </a:lnSpc>
            </a:pPr>
            <a:r>
              <a:rPr lang="en-US" sz="2000" b="1" dirty="0">
                <a:latin typeface="Times New Roman" panose="02020603050405020304" pitchFamily="18" charset="0"/>
                <a:cs typeface="Times New Roman" panose="02020603050405020304" pitchFamily="18" charset="0"/>
              </a:rPr>
              <a:t>Note: </a:t>
            </a:r>
            <a:r>
              <a:rPr lang="en-US" sz="2000" i="1" dirty="0">
                <a:latin typeface="Times New Roman" panose="02020603050405020304" pitchFamily="18" charset="0"/>
                <a:cs typeface="Times New Roman" panose="02020603050405020304" pitchFamily="18" charset="0"/>
              </a:rPr>
              <a:t>Similarly for PSOs</a:t>
            </a:r>
          </a:p>
        </p:txBody>
      </p:sp>
      <p:sp>
        <p:nvSpPr>
          <p:cNvPr id="4"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341933088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304800" y="533400"/>
            <a:ext cx="9328150" cy="304800"/>
          </a:xfrm>
        </p:spPr>
        <p:txBody>
          <a:bodyPr>
            <a:noAutofit/>
          </a:bodyPr>
          <a:lstStyle/>
          <a:p>
            <a:pPr algn="just"/>
            <a:r>
              <a:rPr lang="en-US" sz="2000" b="1" dirty="0">
                <a:solidFill>
                  <a:srgbClr val="FF0000"/>
                </a:solidFill>
                <a:latin typeface="Cambria" panose="02040503050406030204" pitchFamily="18" charset="0"/>
              </a:rPr>
              <a:t>CRITERION 4: Students’ Performance</a:t>
            </a:r>
          </a:p>
        </p:txBody>
      </p:sp>
      <p:graphicFrame>
        <p:nvGraphicFramePr>
          <p:cNvPr id="4" name="Table 3"/>
          <p:cNvGraphicFramePr>
            <a:graphicFrameLocks noGrp="1"/>
          </p:cNvGraphicFramePr>
          <p:nvPr>
            <p:extLst>
              <p:ext uri="{D42A27DB-BD31-4B8C-83A1-F6EECF244321}">
                <p14:modId xmlns:p14="http://schemas.microsoft.com/office/powerpoint/2010/main" xmlns="" val="2008447424"/>
              </p:ext>
            </p:extLst>
          </p:nvPr>
        </p:nvGraphicFramePr>
        <p:xfrm>
          <a:off x="457200" y="1752600"/>
          <a:ext cx="8991600" cy="3368040"/>
        </p:xfrm>
        <a:graphic>
          <a:graphicData uri="http://schemas.openxmlformats.org/drawingml/2006/table">
            <a:tbl>
              <a:tblPr firstRow="1" bandRow="1">
                <a:tableStyleId>{BC89EF96-8CEA-46FF-86C4-4CE0E7609802}</a:tableStyleId>
              </a:tblPr>
              <a:tblGrid>
                <a:gridCol w="6324600"/>
                <a:gridCol w="685800"/>
                <a:gridCol w="990600"/>
                <a:gridCol w="990600"/>
              </a:tblGrid>
              <a:tr h="370840">
                <a:tc>
                  <a:txBody>
                    <a:bodyPr/>
                    <a:lstStyle/>
                    <a:p>
                      <a:pPr algn="ctr"/>
                      <a:r>
                        <a:rPr lang="en-US" sz="2200" kern="1200" dirty="0" smtClean="0">
                          <a:solidFill>
                            <a:schemeClr val="tx1"/>
                          </a:solidFill>
                          <a:latin typeface="Times New Roman" panose="02020603050405020304" pitchFamily="18" charset="0"/>
                          <a:ea typeface="+mn-ea"/>
                          <a:cs typeface="Times New Roman" panose="02020603050405020304" pitchFamily="18" charset="0"/>
                        </a:rPr>
                        <a:t>Item</a:t>
                      </a:r>
                    </a:p>
                    <a:p>
                      <a:endParaRPr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r>
                        <a:rPr lang="en-US" sz="1800" kern="1200" dirty="0" smtClean="0">
                          <a:solidFill>
                            <a:schemeClr val="tx1"/>
                          </a:solidFill>
                          <a:latin typeface="Times New Roman" panose="02020603050405020304" pitchFamily="18" charset="0"/>
                          <a:ea typeface="+mn-ea"/>
                          <a:cs typeface="Times New Roman" panose="02020603050405020304" pitchFamily="18" charset="0"/>
                        </a:rPr>
                        <a:t>CAY</a:t>
                      </a:r>
                      <a:endParaRPr lang="en-US" sz="180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r>
                        <a:rPr lang="en-US" sz="1800" kern="1200" dirty="0" smtClean="0">
                          <a:solidFill>
                            <a:schemeClr val="tx1"/>
                          </a:solidFill>
                          <a:latin typeface="Times New Roman" panose="02020603050405020304" pitchFamily="18" charset="0"/>
                          <a:ea typeface="+mn-ea"/>
                          <a:cs typeface="Times New Roman" panose="02020603050405020304" pitchFamily="18" charset="0"/>
                        </a:rPr>
                        <a:t>CAYm1</a:t>
                      </a:r>
                      <a:endParaRPr lang="en-US" sz="180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r>
                        <a:rPr lang="en-US" sz="1800" kern="1200" dirty="0" smtClean="0">
                          <a:solidFill>
                            <a:schemeClr val="tx1"/>
                          </a:solidFill>
                          <a:latin typeface="Times New Roman" panose="02020603050405020304" pitchFamily="18" charset="0"/>
                          <a:ea typeface="+mn-ea"/>
                          <a:cs typeface="Times New Roman" panose="02020603050405020304" pitchFamily="18" charset="0"/>
                        </a:rPr>
                        <a:t>CAYm2</a:t>
                      </a:r>
                      <a:endParaRPr lang="en-US" sz="1800" kern="1200" dirty="0">
                        <a:solidFill>
                          <a:schemeClr val="tx1"/>
                        </a:solidFill>
                        <a:latin typeface="Times New Roman" panose="02020603050405020304" pitchFamily="18" charset="0"/>
                        <a:ea typeface="+mn-ea"/>
                        <a:cs typeface="Times New Roman" panose="02020603050405020304" pitchFamily="18" charset="0"/>
                      </a:endParaRPr>
                    </a:p>
                  </a:txBody>
                  <a:tcPr anchor="ctr"/>
                </a:tc>
              </a:tr>
              <a:tr h="370840">
                <a:tc>
                  <a:txBody>
                    <a:bodyPr/>
                    <a:lstStyle/>
                    <a:p>
                      <a:pPr algn="just"/>
                      <a:r>
                        <a:rPr kumimoji="0" lang="en-US" sz="1800" b="0" kern="1200" dirty="0" smtClean="0">
                          <a:solidFill>
                            <a:schemeClr val="tx1"/>
                          </a:solidFill>
                          <a:latin typeface="Times New Roman" panose="02020603050405020304" pitchFamily="18" charset="0"/>
                          <a:ea typeface="+mn-ea"/>
                          <a:cs typeface="Times New Roman" panose="02020603050405020304" pitchFamily="18" charset="0"/>
                        </a:rPr>
                        <a:t>Sanctioned intake of the program (N)</a:t>
                      </a:r>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r>
              <a:tr h="370840">
                <a:tc>
                  <a:txBody>
                    <a:bodyPr/>
                    <a:lstStyle/>
                    <a:p>
                      <a:pPr algn="just"/>
                      <a:r>
                        <a:rPr kumimoji="0" lang="en-US" sz="1800" b="0" kern="1200" dirty="0" smtClean="0">
                          <a:solidFill>
                            <a:schemeClr val="tx1"/>
                          </a:solidFill>
                          <a:latin typeface="Times New Roman" panose="02020603050405020304" pitchFamily="18" charset="0"/>
                          <a:ea typeface="+mn-ea"/>
                          <a:cs typeface="Times New Roman" panose="02020603050405020304" pitchFamily="18" charset="0"/>
                        </a:rPr>
                        <a:t>Total number of students admitted in first year minus number of students migrated to other programs/institutions plus no. of students migrated to this program (N1)</a:t>
                      </a:r>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r>
              <a:tr h="370840">
                <a:tc>
                  <a:txBody>
                    <a:bodyPr/>
                    <a:lstStyle/>
                    <a:p>
                      <a:pPr algn="just"/>
                      <a:r>
                        <a:rPr kumimoji="0" lang="en-US" sz="1800" b="0" kern="1200" dirty="0" smtClean="0">
                          <a:solidFill>
                            <a:schemeClr val="tx1"/>
                          </a:solidFill>
                          <a:latin typeface="Times New Roman" panose="02020603050405020304" pitchFamily="18" charset="0"/>
                          <a:ea typeface="+mn-ea"/>
                          <a:cs typeface="Times New Roman" panose="02020603050405020304" pitchFamily="18" charset="0"/>
                        </a:rPr>
                        <a:t>Number of students admitted in 2nd year in the same batch via lateral entry (N2)</a:t>
                      </a:r>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r>
              <a:tr h="370840">
                <a:tc>
                  <a:txBody>
                    <a:bodyPr/>
                    <a:lstStyle/>
                    <a:p>
                      <a:pPr algn="just"/>
                      <a:r>
                        <a:rPr kumimoji="0" lang="en-US" sz="1800" b="0" kern="1200" dirty="0" smtClean="0">
                          <a:solidFill>
                            <a:schemeClr val="tx1"/>
                          </a:solidFill>
                          <a:latin typeface="Times New Roman" panose="02020603050405020304" pitchFamily="18" charset="0"/>
                          <a:ea typeface="+mn-ea"/>
                          <a:cs typeface="Times New Roman" panose="02020603050405020304" pitchFamily="18" charset="0"/>
                        </a:rPr>
                        <a:t>Separate division students, if applicable (N3)</a:t>
                      </a:r>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r>
              <a:tr h="370840">
                <a:tc>
                  <a:txBody>
                    <a:bodyPr/>
                    <a:lstStyle/>
                    <a:p>
                      <a:pPr algn="just"/>
                      <a:r>
                        <a:rPr kumimoji="0" lang="en-US" sz="1800" b="0" kern="1200" dirty="0" smtClean="0">
                          <a:solidFill>
                            <a:schemeClr val="tx1"/>
                          </a:solidFill>
                          <a:latin typeface="Times New Roman" panose="02020603050405020304" pitchFamily="18" charset="0"/>
                          <a:ea typeface="+mn-ea"/>
                          <a:cs typeface="Times New Roman" panose="02020603050405020304" pitchFamily="18" charset="0"/>
                        </a:rPr>
                        <a:t>Total number of students admitted in the Program (N1 + N2 + N3)</a:t>
                      </a:r>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r>
            </a:tbl>
          </a:graphicData>
        </a:graphic>
      </p:graphicFrame>
    </p:spTree>
    <p:extLst>
      <p:ext uri="{BB962C8B-B14F-4D97-AF65-F5344CB8AC3E}">
        <p14:creationId xmlns:p14="http://schemas.microsoft.com/office/powerpoint/2010/main" xmlns="" val="30694460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1929944750"/>
              </p:ext>
            </p:extLst>
          </p:nvPr>
        </p:nvGraphicFramePr>
        <p:xfrm>
          <a:off x="457200" y="1066800"/>
          <a:ext cx="8991600" cy="4058920"/>
        </p:xfrm>
        <a:graphic>
          <a:graphicData uri="http://schemas.openxmlformats.org/drawingml/2006/table">
            <a:tbl>
              <a:tblPr firstRow="1" bandRow="1">
                <a:tableStyleId>{BC89EF96-8CEA-46FF-86C4-4CE0E7609802}</a:tableStyleId>
              </a:tblPr>
              <a:tblGrid>
                <a:gridCol w="1981200"/>
                <a:gridCol w="2590800"/>
                <a:gridCol w="1104900"/>
                <a:gridCol w="1104900"/>
                <a:gridCol w="1104900"/>
                <a:gridCol w="1104900"/>
              </a:tblGrid>
              <a:tr h="370840">
                <a:tc>
                  <a:txBody>
                    <a:bodyPr/>
                    <a:lstStyle/>
                    <a:p>
                      <a:pPr algn="ctr"/>
                      <a:r>
                        <a:rPr kumimoji="0" lang="en-US" sz="1800" b="1" kern="1200" dirty="0" smtClean="0">
                          <a:solidFill>
                            <a:schemeClr val="tx1"/>
                          </a:solidFill>
                          <a:latin typeface="Times New Roman" panose="02020603050405020304" pitchFamily="18" charset="0"/>
                          <a:ea typeface="+mn-ea"/>
                          <a:cs typeface="Times New Roman" panose="02020603050405020304" pitchFamily="18" charset="0"/>
                        </a:rPr>
                        <a:t>Year of entry</a:t>
                      </a:r>
                      <a:endParaRPr kumimoji="0" lang="en-US" sz="1800" b="1"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ctr"/>
                      <a:r>
                        <a:rPr kumimoji="0" lang="en-US" sz="1800" b="1" kern="1200" dirty="0" smtClean="0">
                          <a:solidFill>
                            <a:schemeClr val="tx1"/>
                          </a:solidFill>
                          <a:latin typeface="Times New Roman" panose="02020603050405020304" pitchFamily="18" charset="0"/>
                          <a:ea typeface="+mn-ea"/>
                          <a:cs typeface="Times New Roman" panose="02020603050405020304" pitchFamily="18" charset="0"/>
                        </a:rPr>
                        <a:t>N1 + N2 + N3</a:t>
                      </a:r>
                    </a:p>
                    <a:p>
                      <a:pPr algn="ctr"/>
                      <a:r>
                        <a:rPr kumimoji="0" lang="en-US" sz="1800" b="1" kern="1200" dirty="0" smtClean="0">
                          <a:solidFill>
                            <a:schemeClr val="tx1"/>
                          </a:solidFill>
                          <a:latin typeface="Times New Roman" panose="02020603050405020304" pitchFamily="18" charset="0"/>
                          <a:ea typeface="+mn-ea"/>
                          <a:cs typeface="Times New Roman" panose="02020603050405020304" pitchFamily="18" charset="0"/>
                        </a:rPr>
                        <a:t>(As defined above)</a:t>
                      </a:r>
                      <a:endParaRPr kumimoji="0" lang="en-US" sz="1800" b="1"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gridSpan="4">
                  <a:txBody>
                    <a:bodyPr/>
                    <a:lstStyle/>
                    <a:p>
                      <a:pPr algn="just"/>
                      <a:r>
                        <a:rPr kumimoji="0" lang="en-US" sz="1800" b="0" kern="1200" dirty="0" smtClean="0">
                          <a:solidFill>
                            <a:schemeClr val="tx1"/>
                          </a:solidFill>
                          <a:latin typeface="Times New Roman" panose="02020603050405020304" pitchFamily="18" charset="0"/>
                          <a:ea typeface="+mn-ea"/>
                          <a:cs typeface="Times New Roman" panose="02020603050405020304" pitchFamily="18" charset="0"/>
                        </a:rPr>
                        <a:t>Number of students who have successfully graduated without backlogs in any</a:t>
                      </a:r>
                      <a:r>
                        <a:rPr kumimoji="0" lang="en-US" sz="1800" b="0" kern="1200" baseline="0" dirty="0" smtClean="0">
                          <a:solidFill>
                            <a:schemeClr val="tx1"/>
                          </a:solidFill>
                          <a:latin typeface="Times New Roman" panose="02020603050405020304" pitchFamily="18" charset="0"/>
                          <a:ea typeface="+mn-ea"/>
                          <a:cs typeface="Times New Roman" panose="02020603050405020304" pitchFamily="18" charset="0"/>
                        </a:rPr>
                        <a:t> </a:t>
                      </a:r>
                      <a:r>
                        <a:rPr kumimoji="0" lang="en-US" sz="1800" b="0" kern="1200" dirty="0" smtClean="0">
                          <a:solidFill>
                            <a:schemeClr val="tx1"/>
                          </a:solidFill>
                          <a:latin typeface="Times New Roman" panose="02020603050405020304" pitchFamily="18" charset="0"/>
                          <a:ea typeface="+mn-ea"/>
                          <a:cs typeface="Times New Roman" panose="02020603050405020304" pitchFamily="18" charset="0"/>
                        </a:rPr>
                        <a:t>semester / year of study</a:t>
                      </a:r>
                    </a:p>
                    <a:p>
                      <a:pPr algn="just"/>
                      <a:r>
                        <a:rPr kumimoji="0" lang="en-US" sz="1800" b="0" kern="1200" dirty="0" smtClean="0">
                          <a:solidFill>
                            <a:schemeClr val="tx1"/>
                          </a:solidFill>
                          <a:latin typeface="Times New Roman" panose="02020603050405020304" pitchFamily="18" charset="0"/>
                          <a:ea typeface="+mn-ea"/>
                          <a:cs typeface="Times New Roman" panose="02020603050405020304" pitchFamily="18" charset="0"/>
                        </a:rPr>
                        <a:t>(Without Backlog means no compartment or failures in any semester/year of study)</a:t>
                      </a:r>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tx1"/>
                          </a:solidFill>
                          <a:latin typeface="Times New Roman" panose="02020603050405020304" pitchFamily="18" charset="0"/>
                          <a:ea typeface="+mn-ea"/>
                          <a:cs typeface="Times New Roman" panose="02020603050405020304" pitchFamily="18" charset="0"/>
                        </a:rPr>
                        <a:t>I Year</a:t>
                      </a:r>
                      <a:endParaRPr kumimoji="0" lang="en-US" sz="1800" b="1"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tx1"/>
                          </a:solidFill>
                          <a:latin typeface="Times New Roman" panose="02020603050405020304" pitchFamily="18" charset="0"/>
                          <a:ea typeface="+mn-ea"/>
                          <a:cs typeface="Times New Roman" panose="02020603050405020304" pitchFamily="18" charset="0"/>
                        </a:rPr>
                        <a:t>II Year </a:t>
                      </a:r>
                      <a:endParaRPr kumimoji="0" lang="en-US" sz="1800" b="1"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tx1"/>
                          </a:solidFill>
                          <a:latin typeface="Times New Roman" panose="02020603050405020304" pitchFamily="18" charset="0"/>
                          <a:ea typeface="+mn-ea"/>
                          <a:cs typeface="Times New Roman" panose="02020603050405020304" pitchFamily="18" charset="0"/>
                        </a:rPr>
                        <a:t>III Year </a:t>
                      </a:r>
                      <a:endParaRPr kumimoji="0" lang="en-US" sz="1800" b="1"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tx1"/>
                          </a:solidFill>
                          <a:latin typeface="Times New Roman" panose="02020603050405020304" pitchFamily="18" charset="0"/>
                          <a:ea typeface="+mn-ea"/>
                          <a:cs typeface="Times New Roman" panose="02020603050405020304" pitchFamily="18" charset="0"/>
                        </a:rPr>
                        <a:t>IV Year</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latin typeface="Times New Roman" panose="02020603050405020304" pitchFamily="18" charset="0"/>
                          <a:ea typeface="+mn-ea"/>
                          <a:cs typeface="Times New Roman" panose="02020603050405020304" pitchFamily="18" charset="0"/>
                        </a:rPr>
                        <a:t>CAY</a:t>
                      </a:r>
                    </a:p>
                  </a:txBody>
                  <a:tcPr/>
                </a:tc>
                <a:tc>
                  <a:txBody>
                    <a:bodyPr/>
                    <a:lstStyle/>
                    <a:p>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gridSpan="4">
                  <a:txBody>
                    <a:bodyPr/>
                    <a:lstStyle/>
                    <a:p>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latin typeface="Times New Roman" panose="02020603050405020304" pitchFamily="18" charset="0"/>
                          <a:ea typeface="+mn-ea"/>
                          <a:cs typeface="Times New Roman" panose="02020603050405020304" pitchFamily="18" charset="0"/>
                        </a:rPr>
                        <a:t>CAYm1</a:t>
                      </a:r>
                    </a:p>
                  </a:txBody>
                  <a:tcPr/>
                </a:tc>
                <a:tc>
                  <a:txBody>
                    <a:bodyPr/>
                    <a:lstStyle/>
                    <a:p>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gridSpan="4">
                  <a:txBody>
                    <a:bodyPr/>
                    <a:lstStyle/>
                    <a:p>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pPr algn="just"/>
                      <a:r>
                        <a:rPr lang="en-US" sz="1800" kern="1200" dirty="0" smtClean="0">
                          <a:solidFill>
                            <a:schemeClr val="tx1"/>
                          </a:solidFill>
                          <a:latin typeface="Times New Roman" panose="02020603050405020304" pitchFamily="18" charset="0"/>
                          <a:ea typeface="+mn-ea"/>
                          <a:cs typeface="Times New Roman" panose="02020603050405020304" pitchFamily="18" charset="0"/>
                        </a:rPr>
                        <a:t>CAYm2</a:t>
                      </a:r>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gridSpan="4">
                  <a:txBody>
                    <a:bodyPr/>
                    <a:lstStyle/>
                    <a:p>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pPr algn="just"/>
                      <a:r>
                        <a:rPr lang="en-US" sz="1800" kern="1200" dirty="0" smtClean="0">
                          <a:solidFill>
                            <a:schemeClr val="tx1"/>
                          </a:solidFill>
                          <a:latin typeface="Times New Roman" panose="02020603050405020304" pitchFamily="18" charset="0"/>
                          <a:ea typeface="+mn-ea"/>
                          <a:cs typeface="Times New Roman" panose="02020603050405020304" pitchFamily="18" charset="0"/>
                        </a:rPr>
                        <a:t>CAYm3 </a:t>
                      </a:r>
                      <a:r>
                        <a:rPr kumimoji="0" lang="en-US" sz="1800" kern="1200" dirty="0" smtClean="0">
                          <a:solidFill>
                            <a:schemeClr val="tx1"/>
                          </a:solidFill>
                          <a:latin typeface="Times New Roman" panose="02020603050405020304" pitchFamily="18" charset="0"/>
                          <a:ea typeface="+mn-ea"/>
                          <a:cs typeface="Times New Roman" panose="02020603050405020304" pitchFamily="18" charset="0"/>
                        </a:rPr>
                        <a:t>(LYG)</a:t>
                      </a:r>
                      <a:endParaRPr kumimoji="0" lang="en-US" sz="180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gridSpan="4">
                  <a:txBody>
                    <a:bodyPr/>
                    <a:lstStyle/>
                    <a:p>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latin typeface="Times New Roman" panose="02020603050405020304" pitchFamily="18" charset="0"/>
                          <a:ea typeface="+mn-ea"/>
                          <a:cs typeface="Times New Roman" panose="02020603050405020304" pitchFamily="18" charset="0"/>
                        </a:rPr>
                        <a:t>CAYm4 </a:t>
                      </a:r>
                      <a:r>
                        <a:rPr kumimoji="0" lang="en-US" sz="1800" kern="1200" dirty="0" smtClean="0">
                          <a:solidFill>
                            <a:schemeClr val="tx1"/>
                          </a:solidFill>
                          <a:latin typeface="Times New Roman" panose="02020603050405020304" pitchFamily="18" charset="0"/>
                          <a:ea typeface="+mn-ea"/>
                          <a:cs typeface="Times New Roman" panose="02020603050405020304" pitchFamily="18" charset="0"/>
                        </a:rPr>
                        <a:t>(LYGm1)</a:t>
                      </a:r>
                    </a:p>
                  </a:txBody>
                  <a:tcPr/>
                </a:tc>
                <a:tc>
                  <a:txBody>
                    <a:bodyPr/>
                    <a:lstStyle/>
                    <a:p>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gridSpan="4">
                  <a:txBody>
                    <a:bodyPr/>
                    <a:lstStyle/>
                    <a:p>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latin typeface="Times New Roman" panose="02020603050405020304" pitchFamily="18" charset="0"/>
                          <a:ea typeface="+mn-ea"/>
                          <a:cs typeface="Times New Roman" panose="02020603050405020304" pitchFamily="18" charset="0"/>
                        </a:rPr>
                        <a:t>CAYm5 </a:t>
                      </a:r>
                      <a:r>
                        <a:rPr kumimoji="0" lang="en-US" sz="1800" kern="1200" dirty="0" smtClean="0">
                          <a:solidFill>
                            <a:schemeClr val="tx1"/>
                          </a:solidFill>
                          <a:latin typeface="Times New Roman" panose="02020603050405020304" pitchFamily="18" charset="0"/>
                          <a:ea typeface="+mn-ea"/>
                          <a:cs typeface="Times New Roman" panose="02020603050405020304" pitchFamily="18" charset="0"/>
                        </a:rPr>
                        <a:t>(LYGm2)</a:t>
                      </a:r>
                    </a:p>
                  </a:txBody>
                  <a:tcPr/>
                </a:tc>
                <a:tc>
                  <a:txBody>
                    <a:bodyPr/>
                    <a:lstStyle/>
                    <a:p>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gridSpan="4">
                  <a:txBody>
                    <a:bodyPr/>
                    <a:lstStyle/>
                    <a:p>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1851027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3905798655"/>
              </p:ext>
            </p:extLst>
          </p:nvPr>
        </p:nvGraphicFramePr>
        <p:xfrm>
          <a:off x="723900" y="2286000"/>
          <a:ext cx="8458200" cy="3108960"/>
        </p:xfrm>
        <a:graphic>
          <a:graphicData uri="http://schemas.openxmlformats.org/drawingml/2006/table">
            <a:tbl>
              <a:tblPr firstRow="1" bandRow="1">
                <a:tableStyleId>{BC89EF96-8CEA-46FF-86C4-4CE0E7609802}</a:tableStyleId>
              </a:tblPr>
              <a:tblGrid>
                <a:gridCol w="7368639"/>
                <a:gridCol w="1089561"/>
              </a:tblGrid>
              <a:tr h="370840">
                <a:tc>
                  <a:txBody>
                    <a:bodyPr/>
                    <a:lstStyle/>
                    <a:p>
                      <a:pPr marL="0" algn="ctr" rtl="0" eaLnBrk="1" latinLnBrk="0" hangingPunct="1"/>
                      <a:r>
                        <a:rPr kumimoji="0" lang="en-US" sz="2200" b="1" kern="1200" dirty="0" smtClean="0">
                          <a:solidFill>
                            <a:schemeClr val="tx1"/>
                          </a:solidFill>
                          <a:latin typeface="Times New Roman" panose="02020603050405020304" pitchFamily="18" charset="0"/>
                          <a:ea typeface="+mn-ea"/>
                          <a:cs typeface="Times New Roman" panose="02020603050405020304" pitchFamily="18" charset="0"/>
                        </a:rPr>
                        <a:t>Item</a:t>
                      </a:r>
                    </a:p>
                    <a:p>
                      <a:pPr marL="0" algn="ctr" rtl="0" eaLnBrk="1" latinLnBrk="0" hangingPunct="1"/>
                      <a:r>
                        <a:rPr kumimoji="0" lang="en-US" sz="1800" b="0" kern="1200" dirty="0" smtClean="0">
                          <a:solidFill>
                            <a:schemeClr val="tx1"/>
                          </a:solidFill>
                          <a:latin typeface="Times New Roman" panose="02020603050405020304" pitchFamily="18" charset="0"/>
                          <a:ea typeface="+mn-ea"/>
                          <a:cs typeface="Times New Roman" panose="02020603050405020304" pitchFamily="18" charset="0"/>
                        </a:rPr>
                        <a:t>(Students enrolled at the First Year Level on average basis during the period of assessment)</a:t>
                      </a:r>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ctr"/>
                      <a:r>
                        <a:rPr kumimoji="0" lang="en-US" sz="1800" b="1" i="0" u="none" strike="noStrike" kern="1200" baseline="0" dirty="0" smtClean="0">
                          <a:solidFill>
                            <a:schemeClr val="tx1"/>
                          </a:solidFill>
                          <a:latin typeface="+mn-lt"/>
                          <a:ea typeface="+mn-ea"/>
                          <a:cs typeface="+mn-cs"/>
                        </a:rPr>
                        <a:t>Marks</a:t>
                      </a:r>
                      <a:endParaRPr kumimoji="0" lang="en-US" sz="1800" b="1" kern="1200" dirty="0">
                        <a:solidFill>
                          <a:schemeClr val="tx1"/>
                        </a:solidFill>
                        <a:latin typeface="Times New Roman" panose="02020603050405020304" pitchFamily="18" charset="0"/>
                        <a:ea typeface="+mn-ea"/>
                        <a:cs typeface="Times New Roman" panose="02020603050405020304" pitchFamily="18" charset="0"/>
                      </a:endParaRP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2200" b="0" kern="1200" dirty="0" smtClean="0">
                          <a:solidFill>
                            <a:schemeClr val="tx1"/>
                          </a:solidFill>
                          <a:latin typeface="Times New Roman" panose="02020603050405020304" pitchFamily="18" charset="0"/>
                          <a:ea typeface="+mn-ea"/>
                          <a:cs typeface="Times New Roman" panose="02020603050405020304" pitchFamily="18" charset="0"/>
                        </a:rPr>
                        <a:t>&gt;= 90% students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2200" b="1" kern="1200" dirty="0" smtClean="0">
                          <a:solidFill>
                            <a:schemeClr val="tx1"/>
                          </a:solidFill>
                          <a:latin typeface="Times New Roman" panose="02020603050405020304" pitchFamily="18" charset="0"/>
                          <a:ea typeface="+mn-ea"/>
                          <a:cs typeface="Times New Roman" panose="02020603050405020304" pitchFamily="18" charset="0"/>
                        </a:rPr>
                        <a:t>20</a:t>
                      </a:r>
                      <a:endParaRPr kumimoji="0" lang="en-US" sz="2200" b="1" kern="1200" dirty="0">
                        <a:solidFill>
                          <a:schemeClr val="tx1"/>
                        </a:solidFill>
                        <a:latin typeface="Times New Roman" panose="02020603050405020304" pitchFamily="18" charset="0"/>
                        <a:ea typeface="+mn-ea"/>
                        <a:cs typeface="Times New Roman" panose="02020603050405020304" pitchFamily="18" charset="0"/>
                      </a:endParaRP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2200" b="0" kern="1200" dirty="0" smtClean="0">
                          <a:solidFill>
                            <a:schemeClr val="tx1"/>
                          </a:solidFill>
                          <a:latin typeface="Times New Roman" panose="02020603050405020304" pitchFamily="18" charset="0"/>
                          <a:ea typeface="+mn-ea"/>
                          <a:cs typeface="Times New Roman" panose="02020603050405020304" pitchFamily="18" charset="0"/>
                        </a:rPr>
                        <a:t>&gt;= 80% students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2200" b="1" kern="1200" dirty="0" smtClean="0">
                          <a:solidFill>
                            <a:schemeClr val="tx1"/>
                          </a:solidFill>
                          <a:latin typeface="Times New Roman" panose="02020603050405020304" pitchFamily="18" charset="0"/>
                          <a:ea typeface="+mn-ea"/>
                          <a:cs typeface="Times New Roman" panose="02020603050405020304" pitchFamily="18" charset="0"/>
                        </a:rPr>
                        <a:t>18</a:t>
                      </a:r>
                      <a:endParaRPr kumimoji="0" lang="en-US" sz="2200" b="1" kern="1200" dirty="0">
                        <a:solidFill>
                          <a:schemeClr val="tx1"/>
                        </a:solidFill>
                        <a:latin typeface="Times New Roman" panose="02020603050405020304" pitchFamily="18" charset="0"/>
                        <a:ea typeface="+mn-ea"/>
                        <a:cs typeface="Times New Roman" panose="02020603050405020304" pitchFamily="18" charset="0"/>
                      </a:endParaRP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2200" b="0" kern="1200" smtClean="0">
                          <a:solidFill>
                            <a:schemeClr val="tx1"/>
                          </a:solidFill>
                          <a:latin typeface="Times New Roman" panose="02020603050405020304" pitchFamily="18" charset="0"/>
                          <a:ea typeface="+mn-ea"/>
                          <a:cs typeface="Times New Roman" panose="02020603050405020304" pitchFamily="18" charset="0"/>
                        </a:rPr>
                        <a:t>&gt;= 70% students</a:t>
                      </a:r>
                      <a:endParaRPr kumimoji="0" lang="en-US" sz="2200" b="0" kern="1200" dirty="0" smtClean="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2200" b="1" kern="1200" dirty="0" smtClean="0">
                          <a:solidFill>
                            <a:schemeClr val="tx1"/>
                          </a:solidFill>
                          <a:latin typeface="Times New Roman" panose="02020603050405020304" pitchFamily="18" charset="0"/>
                          <a:ea typeface="+mn-ea"/>
                          <a:cs typeface="Times New Roman" panose="02020603050405020304" pitchFamily="18" charset="0"/>
                        </a:rPr>
                        <a:t>16</a:t>
                      </a:r>
                      <a:endParaRPr kumimoji="0" lang="en-US" sz="2200" b="1" kern="1200" dirty="0">
                        <a:solidFill>
                          <a:schemeClr val="tx1"/>
                        </a:solidFill>
                        <a:latin typeface="Times New Roman" panose="02020603050405020304" pitchFamily="18" charset="0"/>
                        <a:ea typeface="+mn-ea"/>
                        <a:cs typeface="Times New Roman" panose="02020603050405020304" pitchFamily="18" charset="0"/>
                      </a:endParaRP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2200" b="0" kern="1200" dirty="0" smtClean="0">
                          <a:solidFill>
                            <a:schemeClr val="tx1"/>
                          </a:solidFill>
                          <a:latin typeface="Times New Roman" panose="02020603050405020304" pitchFamily="18" charset="0"/>
                          <a:ea typeface="+mn-ea"/>
                          <a:cs typeface="Times New Roman" panose="02020603050405020304" pitchFamily="18" charset="0"/>
                        </a:rPr>
                        <a:t>&gt;= 60% students</a:t>
                      </a:r>
                      <a:endParaRPr kumimoji="0" lang="en-US" sz="2200" b="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2200" b="1" kern="1200" dirty="0" smtClean="0">
                          <a:solidFill>
                            <a:schemeClr val="tx1"/>
                          </a:solidFill>
                          <a:latin typeface="Times New Roman" panose="02020603050405020304" pitchFamily="18" charset="0"/>
                          <a:ea typeface="+mn-ea"/>
                          <a:cs typeface="Times New Roman" panose="02020603050405020304" pitchFamily="18" charset="0"/>
                        </a:rPr>
                        <a:t>14</a:t>
                      </a:r>
                      <a:endParaRPr kumimoji="0" lang="en-US" sz="2200" b="1" kern="1200" dirty="0">
                        <a:solidFill>
                          <a:schemeClr val="tx1"/>
                        </a:solidFill>
                        <a:latin typeface="Times New Roman" panose="02020603050405020304" pitchFamily="18" charset="0"/>
                        <a:ea typeface="+mn-ea"/>
                        <a:cs typeface="Times New Roman" panose="02020603050405020304" pitchFamily="18" charset="0"/>
                      </a:endParaRP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2200" b="0" kern="1200" dirty="0" smtClean="0">
                          <a:solidFill>
                            <a:schemeClr val="tx1"/>
                          </a:solidFill>
                          <a:latin typeface="Times New Roman" panose="02020603050405020304" pitchFamily="18" charset="0"/>
                          <a:ea typeface="+mn-ea"/>
                          <a:cs typeface="Times New Roman" panose="02020603050405020304" pitchFamily="18" charset="0"/>
                        </a:rPr>
                        <a:t>Otherwise</a:t>
                      </a:r>
                      <a:endParaRPr kumimoji="0" lang="en-US" sz="2200" b="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2200" b="1" kern="1200" dirty="0" smtClean="0">
                          <a:solidFill>
                            <a:schemeClr val="tx1"/>
                          </a:solidFill>
                          <a:latin typeface="Times New Roman" panose="02020603050405020304" pitchFamily="18" charset="0"/>
                          <a:ea typeface="+mn-ea"/>
                          <a:cs typeface="Times New Roman" panose="02020603050405020304" pitchFamily="18" charset="0"/>
                        </a:rPr>
                        <a:t>0</a:t>
                      </a:r>
                      <a:endParaRPr kumimoji="0" lang="en-US" sz="2200" b="1" kern="1200" dirty="0">
                        <a:solidFill>
                          <a:schemeClr val="tx1"/>
                        </a:solidFill>
                        <a:latin typeface="Times New Roman" panose="02020603050405020304" pitchFamily="18" charset="0"/>
                        <a:ea typeface="+mn-ea"/>
                        <a:cs typeface="Times New Roman" panose="02020603050405020304" pitchFamily="18" charset="0"/>
                      </a:endParaRPr>
                    </a:p>
                  </a:txBody>
                  <a:tcPr anchor="ctr"/>
                </a:tc>
              </a:tr>
            </a:tbl>
          </a:graphicData>
        </a:graphic>
      </p:graphicFrame>
      <p:sp>
        <p:nvSpPr>
          <p:cNvPr id="2" name="Rectangle 1"/>
          <p:cNvSpPr/>
          <p:nvPr/>
        </p:nvSpPr>
        <p:spPr>
          <a:xfrm>
            <a:off x="457200" y="817602"/>
            <a:ext cx="8991600" cy="1107996"/>
          </a:xfrm>
          <a:prstGeom prst="rect">
            <a:avLst/>
          </a:prstGeom>
        </p:spPr>
        <p:txBody>
          <a:bodyPr wrap="square">
            <a:spAutoFit/>
          </a:bodyPr>
          <a:lstStyle/>
          <a:p>
            <a:pPr marL="463550" indent="-463550"/>
            <a:r>
              <a:rPr lang="en-US" sz="2200" b="1" dirty="0" smtClean="0">
                <a:solidFill>
                  <a:srgbClr val="0000CC"/>
                </a:solidFill>
                <a:latin typeface="Times New Roman" panose="02020603050405020304" pitchFamily="18" charset="0"/>
                <a:cs typeface="Times New Roman" panose="02020603050405020304" pitchFamily="18" charset="0"/>
              </a:rPr>
              <a:t>4.1.	Enrolment </a:t>
            </a:r>
            <a:r>
              <a:rPr lang="en-US" sz="2200" b="1" dirty="0">
                <a:solidFill>
                  <a:srgbClr val="0000CC"/>
                </a:solidFill>
                <a:latin typeface="Times New Roman" panose="02020603050405020304" pitchFamily="18" charset="0"/>
                <a:cs typeface="Times New Roman" panose="02020603050405020304" pitchFamily="18" charset="0"/>
              </a:rPr>
              <a:t>Ratio (20)</a:t>
            </a:r>
          </a:p>
          <a:p>
            <a:endParaRPr lang="en-US" sz="2200" dirty="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	Enrolment </a:t>
            </a:r>
            <a:r>
              <a:rPr lang="en-US" sz="2200" dirty="0">
                <a:latin typeface="Times New Roman" panose="02020603050405020304" pitchFamily="18" charset="0"/>
                <a:cs typeface="Times New Roman" panose="02020603050405020304" pitchFamily="18" charset="0"/>
              </a:rPr>
              <a:t>Ratio= N1/N</a:t>
            </a:r>
          </a:p>
        </p:txBody>
      </p:sp>
      <p:sp>
        <p:nvSpPr>
          <p:cNvPr id="5"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2285294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304800"/>
            <a:ext cx="9245600" cy="304800"/>
          </a:xfrm>
        </p:spPr>
        <p:txBody>
          <a:bodyPr>
            <a:normAutofit fontScale="90000"/>
          </a:bodyPr>
          <a:lstStyle/>
          <a:p>
            <a:pPr algn="l"/>
            <a:r>
              <a:rPr lang="en-US" sz="1800" b="1" dirty="0" smtClean="0">
                <a:solidFill>
                  <a:srgbClr val="FF0000"/>
                </a:solidFill>
              </a:rPr>
              <a:t>Contd.</a:t>
            </a:r>
            <a:endParaRPr lang="en-US" sz="1800" dirty="0">
              <a:solidFill>
                <a:srgbClr val="FF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3395000114"/>
              </p:ext>
            </p:extLst>
          </p:nvPr>
        </p:nvGraphicFramePr>
        <p:xfrm>
          <a:off x="577850" y="1524000"/>
          <a:ext cx="8915400" cy="3169920"/>
        </p:xfrm>
        <a:graphic>
          <a:graphicData uri="http://schemas.openxmlformats.org/drawingml/2006/table">
            <a:tbl>
              <a:tblPr firstRow="1" bandRow="1">
                <a:tableStyleId>{616DA210-FB5B-4158-B5E0-FEB733F419BA}</a:tableStyleId>
              </a:tblPr>
              <a:tblGrid>
                <a:gridCol w="1784350"/>
                <a:gridCol w="713105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baseline="0" dirty="0" smtClean="0">
                          <a:solidFill>
                            <a:srgbClr val="C00000"/>
                          </a:solidFill>
                          <a:latin typeface="+mn-lt"/>
                          <a:ea typeface="+mn-ea"/>
                          <a:cs typeface="+mn-cs"/>
                        </a:rPr>
                        <a:t>Criteria No.</a:t>
                      </a:r>
                    </a:p>
                  </a:txBody>
                  <a:tcPr marL="99060" marR="99060"/>
                </a:tc>
                <a:tc>
                  <a:txBody>
                    <a:bodyPr/>
                    <a:lstStyle/>
                    <a:p>
                      <a:pPr marL="0" algn="l" rtl="0" eaLnBrk="1" latinLnBrk="0" hangingPunct="1"/>
                      <a:r>
                        <a:rPr kumimoji="0" lang="en-US" sz="2000" b="1" i="0" u="none" strike="noStrike" kern="1200" baseline="0" dirty="0" smtClean="0">
                          <a:solidFill>
                            <a:srgbClr val="C00000"/>
                          </a:solidFill>
                          <a:latin typeface="+mn-lt"/>
                          <a:ea typeface="+mn-ea"/>
                          <a:cs typeface="+mn-cs"/>
                        </a:rPr>
                        <a:t>Institute Level Criteria</a:t>
                      </a:r>
                      <a:endParaRPr kumimoji="0" lang="en-US" sz="2000" b="1" i="0" u="none" strike="noStrike" kern="1200" baseline="0" dirty="0">
                        <a:solidFill>
                          <a:srgbClr val="C00000"/>
                        </a:solidFill>
                        <a:latin typeface="+mn-lt"/>
                        <a:ea typeface="+mn-ea"/>
                        <a:cs typeface="+mn-cs"/>
                      </a:endParaRPr>
                    </a:p>
                  </a:txBody>
                  <a:tcPr marL="99060" marR="99060"/>
                </a:tc>
              </a:tr>
              <a:tr h="370840">
                <a:tc>
                  <a:txBody>
                    <a:bodyPr/>
                    <a:lstStyle/>
                    <a:p>
                      <a:pPr algn="ctr"/>
                      <a:r>
                        <a:rPr kumimoji="0" lang="en-US" sz="2200" b="0" i="0" u="none" strike="noStrike" kern="1200" baseline="0" dirty="0" smtClean="0">
                          <a:solidFill>
                            <a:srgbClr val="0000CC"/>
                          </a:solidFill>
                          <a:latin typeface="Cambria" panose="02040503050406030204" pitchFamily="18" charset="0"/>
                          <a:ea typeface="+mn-ea"/>
                          <a:cs typeface="+mn-cs"/>
                        </a:rPr>
                        <a:t>8</a:t>
                      </a:r>
                      <a:endParaRPr kumimoji="0" lang="en-US" sz="2200" b="0" i="0" u="none" strike="noStrike" kern="1200" baseline="0" dirty="0">
                        <a:solidFill>
                          <a:srgbClr val="0000CC"/>
                        </a:solidFill>
                        <a:latin typeface="Cambria" panose="02040503050406030204" pitchFamily="18" charset="0"/>
                        <a:ea typeface="+mn-ea"/>
                        <a:cs typeface="+mn-cs"/>
                      </a:endParaRPr>
                    </a:p>
                  </a:txBody>
                  <a:tcPr marL="99060" marR="99060" anchor="ctr"/>
                </a:tc>
                <a:tc>
                  <a:txBody>
                    <a:bodyPr/>
                    <a:lstStyle/>
                    <a:p>
                      <a:r>
                        <a:rPr kumimoji="0" lang="en-US" sz="2200" b="0" i="0" u="none" strike="noStrike" kern="1200" baseline="0" dirty="0" smtClean="0">
                          <a:solidFill>
                            <a:srgbClr val="0000CC"/>
                          </a:solidFill>
                          <a:latin typeface="Cambria" panose="02040503050406030204" pitchFamily="18" charset="0"/>
                          <a:ea typeface="+mn-ea"/>
                          <a:cs typeface="+mn-cs"/>
                        </a:rPr>
                        <a:t>First Year Academics</a:t>
                      </a:r>
                      <a:endParaRPr kumimoji="0" lang="en-US" sz="2200" b="0" i="0" u="none" strike="noStrike" kern="1200" baseline="0" dirty="0">
                        <a:solidFill>
                          <a:srgbClr val="0000CC"/>
                        </a:solidFill>
                        <a:latin typeface="Cambria" panose="02040503050406030204" pitchFamily="18" charset="0"/>
                        <a:ea typeface="+mn-ea"/>
                        <a:cs typeface="+mn-cs"/>
                      </a:endParaRPr>
                    </a:p>
                  </a:txBody>
                  <a:tcPr marL="99060" marR="99060"/>
                </a:tc>
              </a:tr>
              <a:tr h="370840">
                <a:tc>
                  <a:txBody>
                    <a:bodyPr/>
                    <a:lstStyle/>
                    <a:p>
                      <a:pPr algn="ctr"/>
                      <a:r>
                        <a:rPr kumimoji="0" lang="en-US" sz="2200" b="0" i="0" u="none" strike="noStrike" kern="1200" baseline="0" dirty="0" smtClean="0">
                          <a:solidFill>
                            <a:srgbClr val="0000CC"/>
                          </a:solidFill>
                          <a:latin typeface="Cambria" panose="02040503050406030204" pitchFamily="18" charset="0"/>
                          <a:ea typeface="+mn-ea"/>
                          <a:cs typeface="+mn-cs"/>
                        </a:rPr>
                        <a:t>9</a:t>
                      </a:r>
                      <a:endParaRPr kumimoji="0" lang="en-US" sz="2200" b="0" i="0" u="none" strike="noStrike" kern="1200" baseline="0" dirty="0">
                        <a:solidFill>
                          <a:srgbClr val="0000CC"/>
                        </a:solidFill>
                        <a:latin typeface="Cambria" panose="02040503050406030204" pitchFamily="18" charset="0"/>
                        <a:ea typeface="+mn-ea"/>
                        <a:cs typeface="+mn-cs"/>
                      </a:endParaRPr>
                    </a:p>
                  </a:txBody>
                  <a:tcPr marL="99060" marR="99060" anchor="ctr"/>
                </a:tc>
                <a:tc>
                  <a:txBody>
                    <a:bodyPr/>
                    <a:lstStyle/>
                    <a:p>
                      <a:r>
                        <a:rPr kumimoji="0" lang="en-US" sz="2200" b="0" i="0" u="none" strike="noStrike" kern="1200" baseline="0" dirty="0" smtClean="0">
                          <a:solidFill>
                            <a:srgbClr val="0000CC"/>
                          </a:solidFill>
                          <a:latin typeface="Cambria" panose="02040503050406030204" pitchFamily="18" charset="0"/>
                          <a:ea typeface="+mn-ea"/>
                          <a:cs typeface="+mn-cs"/>
                        </a:rPr>
                        <a:t>Student Support Systems</a:t>
                      </a:r>
                      <a:endParaRPr kumimoji="0" lang="en-US" sz="2200" b="0" i="0" u="none" strike="noStrike" kern="1200" baseline="0" dirty="0">
                        <a:solidFill>
                          <a:srgbClr val="0000CC"/>
                        </a:solidFill>
                        <a:latin typeface="Cambria" panose="02040503050406030204" pitchFamily="18" charset="0"/>
                        <a:ea typeface="+mn-ea"/>
                        <a:cs typeface="+mn-cs"/>
                      </a:endParaRPr>
                    </a:p>
                  </a:txBody>
                  <a:tcPr marL="99060" marR="99060"/>
                </a:tc>
              </a:tr>
              <a:tr h="370840">
                <a:tc>
                  <a:txBody>
                    <a:bodyPr/>
                    <a:lstStyle/>
                    <a:p>
                      <a:pPr algn="ctr"/>
                      <a:r>
                        <a:rPr kumimoji="0" lang="en-US" sz="2200" b="0" i="0" u="none" strike="noStrike" kern="1200" baseline="0" dirty="0" smtClean="0">
                          <a:solidFill>
                            <a:srgbClr val="0000CC"/>
                          </a:solidFill>
                          <a:latin typeface="Cambria" panose="02040503050406030204" pitchFamily="18" charset="0"/>
                          <a:ea typeface="+mn-ea"/>
                          <a:cs typeface="+mn-cs"/>
                        </a:rPr>
                        <a:t>10</a:t>
                      </a:r>
                      <a:endParaRPr kumimoji="0" lang="en-US" sz="2200" b="0" i="0" u="none" strike="noStrike" kern="1200" baseline="0" dirty="0">
                        <a:solidFill>
                          <a:srgbClr val="0000CC"/>
                        </a:solidFill>
                        <a:latin typeface="Cambria" panose="02040503050406030204" pitchFamily="18" charset="0"/>
                        <a:ea typeface="+mn-ea"/>
                        <a:cs typeface="+mn-cs"/>
                      </a:endParaRPr>
                    </a:p>
                  </a:txBody>
                  <a:tcPr marL="99060" marR="99060" anchor="ctr"/>
                </a:tc>
                <a:tc>
                  <a:txBody>
                    <a:bodyPr/>
                    <a:lstStyle/>
                    <a:p>
                      <a:pPr algn="just"/>
                      <a:r>
                        <a:rPr kumimoji="0" lang="en-US" sz="2200" b="0" i="0" u="none" strike="noStrike" kern="1200" baseline="0" dirty="0" smtClean="0">
                          <a:solidFill>
                            <a:srgbClr val="0000CC"/>
                          </a:solidFill>
                          <a:latin typeface="Cambria" panose="02040503050406030204" pitchFamily="18" charset="0"/>
                          <a:ea typeface="+mn-ea"/>
                          <a:cs typeface="+mn-cs"/>
                        </a:rPr>
                        <a:t>Governance, Institutional Support and Financial Resources</a:t>
                      </a:r>
                    </a:p>
                  </a:txBody>
                  <a:tcPr marL="99060" marR="99060"/>
                </a:tc>
              </a:tr>
              <a:tr h="370840">
                <a:tc>
                  <a:txBody>
                    <a:bodyPr/>
                    <a:lstStyle/>
                    <a:p>
                      <a:pPr marL="0" algn="l" rtl="0" eaLnBrk="1" latinLnBrk="0" hangingPunct="1"/>
                      <a:r>
                        <a:rPr kumimoji="0" lang="en-US" sz="2000" b="1" i="0" u="none" strike="noStrike" kern="1200" baseline="0" dirty="0" smtClean="0">
                          <a:solidFill>
                            <a:srgbClr val="00B050"/>
                          </a:solidFill>
                          <a:latin typeface="+mn-lt"/>
                          <a:ea typeface="+mn-ea"/>
                          <a:cs typeface="+mn-cs"/>
                        </a:rPr>
                        <a:t>PART C</a:t>
                      </a:r>
                      <a:endParaRPr kumimoji="0" lang="en-US" sz="2000" b="1" i="0" u="none" strike="noStrike" kern="1200" baseline="0" dirty="0">
                        <a:solidFill>
                          <a:srgbClr val="00B050"/>
                        </a:solidFill>
                        <a:latin typeface="+mn-lt"/>
                        <a:ea typeface="+mn-ea"/>
                        <a:cs typeface="+mn-cs"/>
                      </a:endParaRPr>
                    </a:p>
                  </a:txBody>
                  <a:tcPr marL="99060" marR="990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baseline="0" dirty="0" smtClean="0">
                          <a:solidFill>
                            <a:srgbClr val="00B050"/>
                          </a:solidFill>
                          <a:latin typeface="+mn-lt"/>
                          <a:ea typeface="+mn-ea"/>
                          <a:cs typeface="+mn-cs"/>
                        </a:rPr>
                        <a:t>Declaration by the Institution</a:t>
                      </a:r>
                    </a:p>
                  </a:txBody>
                  <a:tcPr marL="99060" marR="99060"/>
                </a:tc>
              </a:tr>
              <a:tr h="370840">
                <a:tc>
                  <a:txBody>
                    <a:bodyPr/>
                    <a:lstStyle/>
                    <a:p>
                      <a:r>
                        <a:rPr kumimoji="0" lang="en-US" sz="2200" b="0" i="0" u="none" strike="noStrike" kern="1200" baseline="0" dirty="0" smtClean="0">
                          <a:solidFill>
                            <a:schemeClr val="tx1"/>
                          </a:solidFill>
                          <a:latin typeface="Cambria" panose="02040503050406030204" pitchFamily="18" charset="0"/>
                          <a:ea typeface="+mn-ea"/>
                          <a:cs typeface="+mn-cs"/>
                        </a:rPr>
                        <a:t>Annexure-I</a:t>
                      </a:r>
                      <a:endParaRPr kumimoji="0" lang="en-US" sz="2200" b="0" i="0" u="none" strike="noStrike" kern="1200" baseline="0" dirty="0">
                        <a:solidFill>
                          <a:schemeClr val="tx1"/>
                        </a:solidFill>
                        <a:latin typeface="Cambria" panose="02040503050406030204" pitchFamily="18" charset="0"/>
                        <a:ea typeface="+mn-ea"/>
                        <a:cs typeface="+mn-cs"/>
                      </a:endParaRPr>
                    </a:p>
                  </a:txBody>
                  <a:tcPr marL="99060" marR="99060"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pt-BR" sz="2200" b="0" i="0" u="none" strike="noStrike" kern="1200" baseline="0" dirty="0" smtClean="0">
                          <a:solidFill>
                            <a:schemeClr val="tx1"/>
                          </a:solidFill>
                          <a:latin typeface="Cambria" panose="02040503050406030204" pitchFamily="18" charset="0"/>
                          <a:ea typeface="+mn-ea"/>
                          <a:cs typeface="+mn-cs"/>
                        </a:rPr>
                        <a:t>Program Outcomes (POs) &amp; Program Specific Outcomes (PSOs)</a:t>
                      </a:r>
                      <a:endParaRPr kumimoji="0" lang="en-US" sz="2200" b="0" i="0" u="none" strike="noStrike" kern="1200" baseline="0" dirty="0" smtClean="0">
                        <a:solidFill>
                          <a:schemeClr val="tx1"/>
                        </a:solidFill>
                        <a:latin typeface="Cambria" panose="02040503050406030204" pitchFamily="18" charset="0"/>
                        <a:ea typeface="+mn-ea"/>
                        <a:cs typeface="+mn-cs"/>
                      </a:endParaRPr>
                    </a:p>
                  </a:txBody>
                  <a:tcPr marL="99060" marR="99060"/>
                </a:tc>
              </a:tr>
            </a:tbl>
          </a:graphicData>
        </a:graphic>
      </p:graphicFrame>
    </p:spTree>
    <p:extLst>
      <p:ext uri="{BB962C8B-B14F-4D97-AF65-F5344CB8AC3E}">
        <p14:creationId xmlns:p14="http://schemas.microsoft.com/office/powerpoint/2010/main" xmlns="" val="23559604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4909" y="838200"/>
            <a:ext cx="8991600" cy="3677930"/>
          </a:xfrm>
          <a:prstGeom prst="rect">
            <a:avLst/>
          </a:prstGeom>
        </p:spPr>
        <p:txBody>
          <a:bodyPr wrap="square">
            <a:spAutoFit/>
          </a:bodyPr>
          <a:lstStyle/>
          <a:p>
            <a:pPr marL="463550" indent="-463550" algn="just">
              <a:lnSpc>
                <a:spcPct val="150000"/>
              </a:lnSpc>
            </a:pPr>
            <a:r>
              <a:rPr lang="en-US" sz="2200" b="1" dirty="0">
                <a:solidFill>
                  <a:srgbClr val="0000CC"/>
                </a:solidFill>
                <a:latin typeface="Times New Roman" panose="02020603050405020304" pitchFamily="18" charset="0"/>
                <a:cs typeface="Times New Roman" panose="02020603050405020304" pitchFamily="18" charset="0"/>
              </a:rPr>
              <a:t>4.2.	</a:t>
            </a:r>
            <a:r>
              <a:rPr lang="en-US" sz="2200" b="1" dirty="0" smtClean="0">
                <a:solidFill>
                  <a:srgbClr val="0000CC"/>
                </a:solidFill>
                <a:latin typeface="Times New Roman" panose="02020603050405020304" pitchFamily="18" charset="0"/>
                <a:cs typeface="Times New Roman" panose="02020603050405020304" pitchFamily="18" charset="0"/>
              </a:rPr>
              <a:t> Success </a:t>
            </a:r>
            <a:r>
              <a:rPr lang="en-US" sz="2200" b="1" dirty="0">
                <a:solidFill>
                  <a:srgbClr val="0000CC"/>
                </a:solidFill>
                <a:latin typeface="Times New Roman" panose="02020603050405020304" pitchFamily="18" charset="0"/>
                <a:cs typeface="Times New Roman" panose="02020603050405020304" pitchFamily="18" charset="0"/>
              </a:rPr>
              <a:t>Rate in the stipulated period of the program </a:t>
            </a:r>
          </a:p>
          <a:p>
            <a:pPr marL="795338" indent="-795338" algn="just">
              <a:lnSpc>
                <a:spcPct val="150000"/>
              </a:lnSpc>
            </a:pPr>
            <a:r>
              <a:rPr lang="en-US" sz="2000" dirty="0">
                <a:solidFill>
                  <a:srgbClr val="FF0000"/>
                </a:solidFill>
                <a:latin typeface="Times New Roman" panose="02020603050405020304" pitchFamily="18" charset="0"/>
                <a:cs typeface="Times New Roman" panose="02020603050405020304" pitchFamily="18" charset="0"/>
              </a:rPr>
              <a:t>4.2.1.	Success rate without backlogs in any semester/year of study </a:t>
            </a:r>
            <a:r>
              <a:rPr lang="en-US" sz="2000" dirty="0" smtClean="0">
                <a:solidFill>
                  <a:srgbClr val="FF0000"/>
                </a:solidFill>
                <a:latin typeface="Times New Roman" panose="02020603050405020304" pitchFamily="18" charset="0"/>
                <a:cs typeface="Times New Roman" panose="02020603050405020304" pitchFamily="18" charset="0"/>
              </a:rPr>
              <a:t>Enrolment Ratio</a:t>
            </a:r>
          </a:p>
          <a:p>
            <a:pPr>
              <a:lnSpc>
                <a:spcPct val="150000"/>
              </a:lnSpc>
            </a:pPr>
            <a:r>
              <a:rPr lang="en-US" sz="2000" b="1" i="1" dirty="0">
                <a:latin typeface="Times New Roman" panose="02020603050405020304" pitchFamily="18" charset="0"/>
                <a:cs typeface="Times New Roman" panose="02020603050405020304" pitchFamily="18" charset="0"/>
              </a:rPr>
              <a:t>SI </a:t>
            </a:r>
            <a:r>
              <a:rPr lang="en-US" sz="2000" i="1" dirty="0">
                <a:latin typeface="Times New Roman" panose="02020603050405020304" pitchFamily="18" charset="0"/>
                <a:cs typeface="Times New Roman" panose="02020603050405020304" pitchFamily="18" charset="0"/>
              </a:rPr>
              <a:t>= (Number of students who have graduated from the program without backlog)/ (Number of students admitted in the first year of that batch and admitted in 2nd year via lateral entry and separate division, if applicable)</a:t>
            </a:r>
          </a:p>
          <a:p>
            <a:endParaRPr lang="en-US" sz="2000" b="1" i="1" dirty="0">
              <a:latin typeface="Times New Roman" panose="02020603050405020304" pitchFamily="18" charset="0"/>
              <a:cs typeface="Times New Roman" panose="02020603050405020304" pitchFamily="18" charset="0"/>
            </a:endParaRPr>
          </a:p>
          <a:p>
            <a:pPr>
              <a:lnSpc>
                <a:spcPct val="150000"/>
              </a:lnSpc>
            </a:pPr>
            <a:r>
              <a:rPr lang="en-US" sz="2000" b="1" i="1" dirty="0">
                <a:latin typeface="Times New Roman" panose="02020603050405020304" pitchFamily="18" charset="0"/>
                <a:cs typeface="Times New Roman" panose="02020603050405020304" pitchFamily="18" charset="0"/>
              </a:rPr>
              <a:t>Average SI </a:t>
            </a:r>
            <a:r>
              <a:rPr lang="en-US" sz="2000" i="1" dirty="0">
                <a:latin typeface="Times New Roman" panose="02020603050405020304" pitchFamily="18" charset="0"/>
                <a:cs typeface="Times New Roman" panose="02020603050405020304" pitchFamily="18" charset="0"/>
              </a:rPr>
              <a:t>= Mean of Success Index (SI) for past three batches </a:t>
            </a:r>
          </a:p>
          <a:p>
            <a:pPr>
              <a:lnSpc>
                <a:spcPct val="150000"/>
              </a:lnSpc>
            </a:pPr>
            <a:r>
              <a:rPr lang="en-US" sz="2000" i="1" dirty="0">
                <a:latin typeface="Times New Roman" panose="02020603050405020304" pitchFamily="18" charset="0"/>
                <a:cs typeface="Times New Roman" panose="02020603050405020304" pitchFamily="18" charset="0"/>
              </a:rPr>
              <a:t>Success rate without backlogs in any year of study = 25 </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Average </a:t>
            </a:r>
            <a:r>
              <a:rPr lang="en-US" sz="2000" i="1" dirty="0" smtClean="0">
                <a:latin typeface="Times New Roman" panose="02020603050405020304" pitchFamily="18" charset="0"/>
                <a:cs typeface="Times New Roman" panose="02020603050405020304" pitchFamily="18" charset="0"/>
              </a:rPr>
              <a:t>SI</a:t>
            </a:r>
            <a:endParaRPr lang="en-US" sz="2000" dirty="0">
              <a:latin typeface="Times New Roman" panose="02020603050405020304" pitchFamily="18" charset="0"/>
              <a:cs typeface="Times New Roman" panose="02020603050405020304" pitchFamily="18" charset="0"/>
            </a:endParaRPr>
          </a:p>
        </p:txBody>
      </p:sp>
      <p:sp>
        <p:nvSpPr>
          <p:cNvPr id="6"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21159984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85849" y="838200"/>
            <a:ext cx="8839200" cy="4401205"/>
          </a:xfrm>
          <a:prstGeom prst="rect">
            <a:avLst/>
          </a:prstGeom>
        </p:spPr>
        <p:txBody>
          <a:bodyPr wrap="square">
            <a:spAutoFit/>
          </a:bodyPr>
          <a:lstStyle/>
          <a:p>
            <a:pPr algn="just">
              <a:lnSpc>
                <a:spcPct val="150000"/>
              </a:lnSpc>
            </a:pPr>
            <a:r>
              <a:rPr lang="en-US" sz="2000" dirty="0">
                <a:solidFill>
                  <a:srgbClr val="FF0000"/>
                </a:solidFill>
                <a:latin typeface="Times New Roman" panose="02020603050405020304" pitchFamily="18" charset="0"/>
                <a:cs typeface="Times New Roman" panose="02020603050405020304" pitchFamily="18" charset="0"/>
              </a:rPr>
              <a:t>4.2.2. Success rate in </a:t>
            </a:r>
            <a:r>
              <a:rPr lang="en-US" sz="2000" dirty="0" smtClean="0">
                <a:solidFill>
                  <a:srgbClr val="FF0000"/>
                </a:solidFill>
                <a:latin typeface="Times New Roman" panose="02020603050405020304" pitchFamily="18" charset="0"/>
                <a:cs typeface="Times New Roman" panose="02020603050405020304" pitchFamily="18" charset="0"/>
              </a:rPr>
              <a:t>stipulated Period</a:t>
            </a:r>
            <a:endParaRPr lang="en-US" sz="2000" dirty="0">
              <a:solidFill>
                <a:srgbClr val="FF0000"/>
              </a:solidFill>
              <a:latin typeface="Times New Roman" panose="02020603050405020304" pitchFamily="18" charset="0"/>
              <a:cs typeface="Times New Roman" panose="02020603050405020304" pitchFamily="18" charset="0"/>
            </a:endParaRPr>
          </a:p>
          <a:p>
            <a:pPr algn="just">
              <a:lnSpc>
                <a:spcPct val="150000"/>
              </a:lnSpc>
            </a:pPr>
            <a:r>
              <a:rPr lang="en-US" sz="2000" b="1" i="1" dirty="0" smtClean="0">
                <a:latin typeface="Times New Roman" panose="02020603050405020304" pitchFamily="18" charset="0"/>
                <a:cs typeface="Times New Roman" panose="02020603050405020304" pitchFamily="18" charset="0"/>
              </a:rPr>
              <a:t>SI </a:t>
            </a:r>
            <a:r>
              <a:rPr lang="en-US" sz="2000" i="1" dirty="0" smtClean="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(Number of students who graduated from the program in the stipulated period of </a:t>
            </a:r>
            <a:r>
              <a:rPr lang="en-US" sz="2000" i="1" dirty="0" smtClean="0">
                <a:latin typeface="Times New Roman" panose="02020603050405020304" pitchFamily="18" charset="0"/>
                <a:cs typeface="Times New Roman" panose="02020603050405020304" pitchFamily="18" charset="0"/>
              </a:rPr>
              <a:t>course duration</a:t>
            </a:r>
            <a:r>
              <a:rPr lang="en-US" sz="2000" i="1" dirty="0">
                <a:latin typeface="Times New Roman" panose="02020603050405020304" pitchFamily="18" charset="0"/>
                <a:cs typeface="Times New Roman" panose="02020603050405020304" pitchFamily="18" charset="0"/>
              </a:rPr>
              <a:t>)/ (Number of students admitted in the first year of that batch and admitted in 2nd </a:t>
            </a:r>
            <a:r>
              <a:rPr lang="en-US" sz="2000" i="1" dirty="0" smtClean="0">
                <a:latin typeface="Times New Roman" panose="02020603050405020304" pitchFamily="18" charset="0"/>
                <a:cs typeface="Times New Roman" panose="02020603050405020304" pitchFamily="18" charset="0"/>
              </a:rPr>
              <a:t>year via </a:t>
            </a:r>
            <a:r>
              <a:rPr lang="en-US" sz="2000" i="1" dirty="0">
                <a:latin typeface="Times New Roman" panose="02020603050405020304" pitchFamily="18" charset="0"/>
                <a:cs typeface="Times New Roman" panose="02020603050405020304" pitchFamily="18" charset="0"/>
              </a:rPr>
              <a:t>lateral entry and separate division, if applicable)</a:t>
            </a:r>
          </a:p>
          <a:p>
            <a:pPr algn="just"/>
            <a:endParaRPr lang="en-US" sz="2000" b="1" i="1" dirty="0" smtClean="0">
              <a:latin typeface="Times New Roman" panose="02020603050405020304" pitchFamily="18" charset="0"/>
              <a:cs typeface="Times New Roman" panose="02020603050405020304" pitchFamily="18" charset="0"/>
            </a:endParaRPr>
          </a:p>
          <a:p>
            <a:pPr algn="just">
              <a:lnSpc>
                <a:spcPct val="150000"/>
              </a:lnSpc>
            </a:pPr>
            <a:r>
              <a:rPr lang="en-US" sz="2000" b="1" i="1" dirty="0" smtClean="0">
                <a:latin typeface="Times New Roman" panose="02020603050405020304" pitchFamily="18" charset="0"/>
                <a:cs typeface="Times New Roman" panose="02020603050405020304" pitchFamily="18" charset="0"/>
              </a:rPr>
              <a:t>Average </a:t>
            </a:r>
            <a:r>
              <a:rPr lang="en-US" sz="2000" b="1" i="1" dirty="0">
                <a:latin typeface="Times New Roman" panose="02020603050405020304" pitchFamily="18" charset="0"/>
                <a:cs typeface="Times New Roman" panose="02020603050405020304" pitchFamily="18" charset="0"/>
              </a:rPr>
              <a:t>SI </a:t>
            </a:r>
            <a:r>
              <a:rPr lang="en-US" sz="2000" i="1" dirty="0">
                <a:latin typeface="Times New Roman" panose="02020603050405020304" pitchFamily="18" charset="0"/>
                <a:cs typeface="Times New Roman" panose="02020603050405020304" pitchFamily="18" charset="0"/>
              </a:rPr>
              <a:t>= mean of Success Index (SI) for past three </a:t>
            </a:r>
            <a:r>
              <a:rPr lang="en-US" sz="2000" i="1" dirty="0" smtClean="0">
                <a:latin typeface="Times New Roman" panose="02020603050405020304" pitchFamily="18" charset="0"/>
                <a:cs typeface="Times New Roman" panose="02020603050405020304" pitchFamily="18" charset="0"/>
              </a:rPr>
              <a:t>batches </a:t>
            </a:r>
          </a:p>
          <a:p>
            <a:pPr algn="just">
              <a:lnSpc>
                <a:spcPct val="150000"/>
              </a:lnSpc>
            </a:pPr>
            <a:r>
              <a:rPr lang="en-US" sz="2000" i="1" dirty="0" smtClean="0">
                <a:latin typeface="Times New Roman" panose="02020603050405020304" pitchFamily="18" charset="0"/>
                <a:cs typeface="Times New Roman" panose="02020603050405020304" pitchFamily="18" charset="0"/>
              </a:rPr>
              <a:t>Success </a:t>
            </a:r>
            <a:r>
              <a:rPr lang="en-US" sz="2000" i="1" dirty="0">
                <a:latin typeface="Times New Roman" panose="02020603050405020304" pitchFamily="18" charset="0"/>
                <a:cs typeface="Times New Roman" panose="02020603050405020304" pitchFamily="18" charset="0"/>
              </a:rPr>
              <a:t>rate = 15 × Average </a:t>
            </a:r>
            <a:r>
              <a:rPr lang="en-US" sz="2000" i="1" dirty="0" smtClean="0">
                <a:latin typeface="Times New Roman" panose="02020603050405020304" pitchFamily="18" charset="0"/>
                <a:cs typeface="Times New Roman" panose="02020603050405020304" pitchFamily="18" charset="0"/>
              </a:rPr>
              <a:t>SI.</a:t>
            </a:r>
          </a:p>
          <a:p>
            <a:pPr algn="just"/>
            <a:endParaRPr lang="en-US" sz="2000" i="1" dirty="0">
              <a:latin typeface="Times New Roman" panose="02020603050405020304" pitchFamily="18" charset="0"/>
              <a:cs typeface="Times New Roman" panose="02020603050405020304" pitchFamily="18" charset="0"/>
            </a:endParaRPr>
          </a:p>
          <a:p>
            <a:pPr algn="just">
              <a:lnSpc>
                <a:spcPct val="150000"/>
              </a:lnSpc>
            </a:pPr>
            <a:r>
              <a:rPr lang="en-US" sz="2000" b="1" i="1" dirty="0">
                <a:latin typeface="Times New Roman" panose="02020603050405020304" pitchFamily="18" charset="0"/>
                <a:cs typeface="Times New Roman" panose="02020603050405020304" pitchFamily="18" charset="0"/>
              </a:rPr>
              <a:t>Note:</a:t>
            </a:r>
            <a:r>
              <a:rPr lang="en-US" sz="2000" i="1" dirty="0">
                <a:latin typeface="Times New Roman" panose="02020603050405020304" pitchFamily="18" charset="0"/>
                <a:cs typeface="Times New Roman" panose="02020603050405020304" pitchFamily="18" charset="0"/>
              </a:rPr>
              <a:t> If 100% students clear without any backlog then also total marks </a:t>
            </a:r>
            <a:r>
              <a:rPr lang="en-US" sz="2000" i="1" dirty="0" smtClean="0">
                <a:latin typeface="Times New Roman" panose="02020603050405020304" pitchFamily="18" charset="0"/>
                <a:cs typeface="Times New Roman" panose="02020603050405020304" pitchFamily="18" charset="0"/>
              </a:rPr>
              <a:t>scored will </a:t>
            </a:r>
            <a:r>
              <a:rPr lang="en-US" sz="2000" i="1" dirty="0">
                <a:latin typeface="Times New Roman" panose="02020603050405020304" pitchFamily="18" charset="0"/>
                <a:cs typeface="Times New Roman" panose="02020603050405020304" pitchFamily="18" charset="0"/>
              </a:rPr>
              <a:t>be 40 as both 4.2.1 &amp; 4.2.2 will be applicable simultaneously</a:t>
            </a:r>
          </a:p>
        </p:txBody>
      </p:sp>
      <p:sp>
        <p:nvSpPr>
          <p:cNvPr id="5"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39344157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3608" y="706826"/>
            <a:ext cx="8991600" cy="2893100"/>
          </a:xfrm>
          <a:prstGeom prst="rect">
            <a:avLst/>
          </a:prstGeom>
        </p:spPr>
        <p:txBody>
          <a:bodyPr wrap="square">
            <a:spAutoFit/>
          </a:bodyPr>
          <a:lstStyle/>
          <a:p>
            <a:pPr algn="just"/>
            <a:r>
              <a:rPr lang="en-US" sz="2200" b="1" dirty="0">
                <a:solidFill>
                  <a:srgbClr val="0000CC"/>
                </a:solidFill>
                <a:latin typeface="Times New Roman" panose="02020603050405020304" pitchFamily="18" charset="0"/>
                <a:cs typeface="Times New Roman" panose="02020603050405020304" pitchFamily="18" charset="0"/>
              </a:rPr>
              <a:t>4.3. Academic Performance in Third Year</a:t>
            </a:r>
          </a:p>
          <a:p>
            <a:pPr algn="just"/>
            <a:endParaRPr lang="en-US" sz="1000" b="1" i="1" dirty="0" smtClean="0">
              <a:latin typeface="Times New Roman" panose="02020603050405020304" pitchFamily="18" charset="0"/>
              <a:cs typeface="Times New Roman" panose="02020603050405020304" pitchFamily="18" charset="0"/>
            </a:endParaRPr>
          </a:p>
          <a:p>
            <a:pPr algn="just">
              <a:lnSpc>
                <a:spcPct val="150000"/>
              </a:lnSpc>
            </a:pPr>
            <a:r>
              <a:rPr lang="en-US" sz="2000" b="1" i="1" dirty="0" smtClean="0">
                <a:latin typeface="Times New Roman" panose="02020603050405020304" pitchFamily="18" charset="0"/>
                <a:cs typeface="Times New Roman" panose="02020603050405020304" pitchFamily="18" charset="0"/>
              </a:rPr>
              <a:t>Academic </a:t>
            </a:r>
            <a:r>
              <a:rPr lang="en-US" sz="2000" b="1" i="1" dirty="0">
                <a:latin typeface="Times New Roman" panose="02020603050405020304" pitchFamily="18" charset="0"/>
                <a:cs typeface="Times New Roman" panose="02020603050405020304" pitchFamily="18" charset="0"/>
              </a:rPr>
              <a:t>Performance </a:t>
            </a:r>
            <a:r>
              <a:rPr lang="en-US" sz="2000" i="1" dirty="0">
                <a:latin typeface="Times New Roman" panose="02020603050405020304" pitchFamily="18" charset="0"/>
                <a:cs typeface="Times New Roman" panose="02020603050405020304" pitchFamily="18" charset="0"/>
              </a:rPr>
              <a:t>= 1.5 * Average API (Academic Performance Index</a:t>
            </a:r>
            <a:r>
              <a:rPr lang="en-US" sz="2000" i="1" dirty="0" smtClean="0">
                <a:latin typeface="Times New Roman" panose="02020603050405020304" pitchFamily="18" charset="0"/>
                <a:cs typeface="Times New Roman" panose="02020603050405020304" pitchFamily="18" charset="0"/>
              </a:rPr>
              <a:t>)</a:t>
            </a:r>
          </a:p>
          <a:p>
            <a:pPr algn="just">
              <a:lnSpc>
                <a:spcPct val="150000"/>
              </a:lnSpc>
            </a:pPr>
            <a:r>
              <a:rPr lang="en-US" sz="2000" b="1" i="1" dirty="0" smtClean="0">
                <a:latin typeface="Times New Roman" panose="02020603050405020304" pitchFamily="18" charset="0"/>
                <a:cs typeface="Times New Roman" panose="02020603050405020304" pitchFamily="18" charset="0"/>
              </a:rPr>
              <a:t>API</a:t>
            </a:r>
            <a:r>
              <a:rPr lang="en-US" sz="2000" i="1" dirty="0" smtClean="0">
                <a:latin typeface="Times New Roman" panose="02020603050405020304" pitchFamily="18" charset="0"/>
                <a:cs typeface="Times New Roman" panose="02020603050405020304" pitchFamily="18" charset="0"/>
              </a:rPr>
              <a:t> = ((Mean of 3rd Year Grade Point Average of all successful Students on a 10 point scale) or (Mean of the percentage of marks of all successful students in Third Year/10)) x (number of successful students/number of students appeared in the examination)</a:t>
            </a:r>
            <a:endParaRPr lang="en-US" sz="2000" i="1" dirty="0">
              <a:latin typeface="Times New Roman" panose="02020603050405020304" pitchFamily="18" charset="0"/>
              <a:cs typeface="Times New Roman" panose="02020603050405020304" pitchFamily="18" charset="0"/>
            </a:endParaRPr>
          </a:p>
        </p:txBody>
      </p:sp>
      <p:sp>
        <p:nvSpPr>
          <p:cNvPr id="7" name="Rectangle 6"/>
          <p:cNvSpPr/>
          <p:nvPr/>
        </p:nvSpPr>
        <p:spPr>
          <a:xfrm>
            <a:off x="513608" y="3737789"/>
            <a:ext cx="8955974" cy="2739211"/>
          </a:xfrm>
          <a:prstGeom prst="rect">
            <a:avLst/>
          </a:prstGeom>
        </p:spPr>
        <p:txBody>
          <a:bodyPr wrap="square">
            <a:spAutoFit/>
          </a:bodyPr>
          <a:lstStyle/>
          <a:p>
            <a:pPr algn="just"/>
            <a:r>
              <a:rPr lang="en-US" sz="2200" b="1" dirty="0">
                <a:solidFill>
                  <a:srgbClr val="0000CC"/>
                </a:solidFill>
                <a:latin typeface="Times New Roman" panose="02020603050405020304" pitchFamily="18" charset="0"/>
                <a:cs typeface="Times New Roman" panose="02020603050405020304" pitchFamily="18" charset="0"/>
              </a:rPr>
              <a:t>4.4. Academic Performance in Second Year</a:t>
            </a:r>
          </a:p>
          <a:p>
            <a:pPr algn="just">
              <a:lnSpc>
                <a:spcPct val="150000"/>
              </a:lnSpc>
            </a:pPr>
            <a:r>
              <a:rPr lang="en-US" sz="2000" b="1" i="1" dirty="0" smtClean="0">
                <a:latin typeface="Times New Roman" panose="02020603050405020304" pitchFamily="18" charset="0"/>
                <a:cs typeface="Times New Roman" panose="02020603050405020304" pitchFamily="18" charset="0"/>
              </a:rPr>
              <a:t>Academic </a:t>
            </a:r>
            <a:r>
              <a:rPr lang="en-US" sz="2000" b="1" i="1" dirty="0">
                <a:latin typeface="Times New Roman" panose="02020603050405020304" pitchFamily="18" charset="0"/>
                <a:cs typeface="Times New Roman" panose="02020603050405020304" pitchFamily="18" charset="0"/>
              </a:rPr>
              <a:t>Performance Level </a:t>
            </a:r>
            <a:r>
              <a:rPr lang="en-US" sz="2000" i="1" dirty="0">
                <a:latin typeface="Times New Roman" panose="02020603050405020304" pitchFamily="18" charset="0"/>
                <a:cs typeface="Times New Roman" panose="02020603050405020304" pitchFamily="18" charset="0"/>
              </a:rPr>
              <a:t>= 1.5 * Average API (Academic Performance Index</a:t>
            </a:r>
            <a:r>
              <a:rPr lang="en-US" sz="2000" i="1" dirty="0" smtClean="0">
                <a:latin typeface="Times New Roman" panose="02020603050405020304" pitchFamily="18" charset="0"/>
                <a:cs typeface="Times New Roman" panose="02020603050405020304" pitchFamily="18" charset="0"/>
              </a:rPr>
              <a:t>)</a:t>
            </a:r>
          </a:p>
          <a:p>
            <a:pPr algn="just">
              <a:lnSpc>
                <a:spcPct val="150000"/>
              </a:lnSpc>
            </a:pPr>
            <a:r>
              <a:rPr lang="en-US" sz="2000" b="1" i="1" dirty="0" smtClean="0">
                <a:latin typeface="Times New Roman" panose="02020603050405020304" pitchFamily="18" charset="0"/>
                <a:cs typeface="Times New Roman" panose="02020603050405020304" pitchFamily="18" charset="0"/>
              </a:rPr>
              <a:t>API</a:t>
            </a:r>
            <a:r>
              <a:rPr lang="en-US" sz="2000" i="1" dirty="0" smtClean="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 ((Mean of 2nd Year Grade Point Average of all successful Students on a 10</a:t>
            </a:r>
          </a:p>
          <a:p>
            <a:pPr algn="just">
              <a:lnSpc>
                <a:spcPct val="150000"/>
              </a:lnSpc>
            </a:pPr>
            <a:r>
              <a:rPr lang="en-US" sz="2000" i="1" dirty="0">
                <a:latin typeface="Times New Roman" panose="02020603050405020304" pitchFamily="18" charset="0"/>
                <a:cs typeface="Times New Roman" panose="02020603050405020304" pitchFamily="18" charset="0"/>
              </a:rPr>
              <a:t>point scale) or (Mean of the percentage of marks of all successful students </a:t>
            </a:r>
            <a:r>
              <a:rPr lang="en-US" sz="2000" i="1" dirty="0" smtClean="0">
                <a:latin typeface="Times New Roman" panose="02020603050405020304" pitchFamily="18" charset="0"/>
                <a:cs typeface="Times New Roman" panose="02020603050405020304" pitchFamily="18" charset="0"/>
              </a:rPr>
              <a:t>in Second </a:t>
            </a:r>
            <a:r>
              <a:rPr lang="en-US" sz="2000" i="1" dirty="0">
                <a:latin typeface="Times New Roman" panose="02020603050405020304" pitchFamily="18" charset="0"/>
                <a:cs typeface="Times New Roman" panose="02020603050405020304" pitchFamily="18" charset="0"/>
              </a:rPr>
              <a:t>Year/10)) x (number of successful students/number of students </a:t>
            </a:r>
            <a:r>
              <a:rPr lang="en-US" sz="2000" i="1" dirty="0" smtClean="0">
                <a:latin typeface="Times New Roman" panose="02020603050405020304" pitchFamily="18" charset="0"/>
                <a:cs typeface="Times New Roman" panose="02020603050405020304" pitchFamily="18" charset="0"/>
              </a:rPr>
              <a:t>appeared in </a:t>
            </a:r>
            <a:r>
              <a:rPr lang="en-US" sz="2000" i="1" dirty="0">
                <a:latin typeface="Times New Roman" panose="02020603050405020304" pitchFamily="18" charset="0"/>
                <a:cs typeface="Times New Roman" panose="02020603050405020304" pitchFamily="18" charset="0"/>
              </a:rPr>
              <a:t>the examination)</a:t>
            </a:r>
          </a:p>
        </p:txBody>
      </p:sp>
      <p:sp>
        <p:nvSpPr>
          <p:cNvPr id="8"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11928872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685800"/>
            <a:ext cx="9067800" cy="1015663"/>
          </a:xfrm>
          <a:prstGeom prst="rect">
            <a:avLst/>
          </a:prstGeom>
        </p:spPr>
        <p:txBody>
          <a:bodyPr wrap="square">
            <a:spAutoFit/>
          </a:bodyPr>
          <a:lstStyle/>
          <a:p>
            <a:r>
              <a:rPr lang="en-US" sz="2200" b="1" dirty="0">
                <a:solidFill>
                  <a:srgbClr val="0000CC"/>
                </a:solidFill>
                <a:latin typeface="Times New Roman" panose="02020603050405020304" pitchFamily="18" charset="0"/>
                <a:cs typeface="Times New Roman" panose="02020603050405020304" pitchFamily="18" charset="0"/>
              </a:rPr>
              <a:t>4.5. Placement, Higher Studies and Entrepreneurship</a:t>
            </a:r>
          </a:p>
          <a:p>
            <a:endParaRPr lang="fr-FR" dirty="0" smtClean="0">
              <a:latin typeface="Times New Roman" panose="02020603050405020304" pitchFamily="18" charset="0"/>
              <a:cs typeface="Times New Roman" panose="02020603050405020304" pitchFamily="18" charset="0"/>
            </a:endParaRPr>
          </a:p>
          <a:p>
            <a:r>
              <a:rPr lang="fr-FR" sz="2000" dirty="0" err="1" smtClean="0">
                <a:latin typeface="Times New Roman" panose="02020603050405020304" pitchFamily="18" charset="0"/>
                <a:cs typeface="Times New Roman" panose="02020603050405020304" pitchFamily="18" charset="0"/>
              </a:rPr>
              <a:t>Assessment</a:t>
            </a:r>
            <a:r>
              <a:rPr lang="fr-FR" sz="2000" dirty="0" smtClean="0">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rPr>
              <a:t>Points = 40 × </a:t>
            </a:r>
            <a:r>
              <a:rPr lang="fr-FR" sz="2000" dirty="0" err="1">
                <a:latin typeface="Times New Roman" panose="02020603050405020304" pitchFamily="18" charset="0"/>
                <a:cs typeface="Times New Roman" panose="02020603050405020304" pitchFamily="18" charset="0"/>
              </a:rPr>
              <a:t>average</a:t>
            </a:r>
            <a:r>
              <a:rPr lang="fr-FR" sz="2000" dirty="0">
                <a:latin typeface="Times New Roman" panose="02020603050405020304" pitchFamily="18" charset="0"/>
                <a:cs typeface="Times New Roman" panose="02020603050405020304" pitchFamily="18" charset="0"/>
              </a:rPr>
              <a:t> placement</a:t>
            </a:r>
            <a:endParaRPr lang="en-US" sz="2000" dirty="0">
              <a:latin typeface="Times New Roman" panose="02020603050405020304" pitchFamily="18" charset="0"/>
              <a:cs typeface="Times New Roman" panose="020206030504050203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xmlns="" val="855116644"/>
              </p:ext>
            </p:extLst>
          </p:nvPr>
        </p:nvGraphicFramePr>
        <p:xfrm>
          <a:off x="457200" y="1981200"/>
          <a:ext cx="9144000" cy="3566160"/>
        </p:xfrm>
        <a:graphic>
          <a:graphicData uri="http://schemas.openxmlformats.org/drawingml/2006/table">
            <a:tbl>
              <a:tblPr firstRow="1" bandRow="1">
                <a:tableStyleId>{BC89EF96-8CEA-46FF-86C4-4CE0E7609802}</a:tableStyleId>
              </a:tblPr>
              <a:tblGrid>
                <a:gridCol w="6431797"/>
                <a:gridCol w="697424"/>
                <a:gridCol w="1024179"/>
                <a:gridCol w="990600"/>
              </a:tblGrid>
              <a:tr h="304800">
                <a:tc>
                  <a:txBody>
                    <a:bodyPr/>
                    <a:lstStyle/>
                    <a:p>
                      <a:pPr algn="ctr"/>
                      <a:r>
                        <a:rPr lang="en-US" sz="2200" kern="1200" dirty="0" smtClean="0">
                          <a:solidFill>
                            <a:schemeClr val="tx1"/>
                          </a:solidFill>
                          <a:latin typeface="Times New Roman" panose="02020603050405020304" pitchFamily="18" charset="0"/>
                          <a:ea typeface="+mn-ea"/>
                          <a:cs typeface="Times New Roman" panose="02020603050405020304" pitchFamily="18" charset="0"/>
                        </a:rPr>
                        <a:t>Item</a:t>
                      </a:r>
                    </a:p>
                  </a:txBody>
                  <a:tcPr/>
                </a:tc>
                <a:tc>
                  <a:txBody>
                    <a:bodyPr/>
                    <a:lstStyle/>
                    <a:p>
                      <a:r>
                        <a:rPr lang="en-US" sz="1800" kern="1200" dirty="0" smtClean="0">
                          <a:solidFill>
                            <a:schemeClr val="tx1"/>
                          </a:solidFill>
                          <a:latin typeface="Times New Roman" panose="02020603050405020304" pitchFamily="18" charset="0"/>
                          <a:ea typeface="+mn-ea"/>
                          <a:cs typeface="Times New Roman" panose="02020603050405020304" pitchFamily="18" charset="0"/>
                        </a:rPr>
                        <a:t>CAY</a:t>
                      </a:r>
                      <a:endParaRPr lang="en-US" sz="180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r>
                        <a:rPr lang="en-US" sz="1800" kern="1200" dirty="0" smtClean="0">
                          <a:solidFill>
                            <a:schemeClr val="tx1"/>
                          </a:solidFill>
                          <a:latin typeface="Times New Roman" panose="02020603050405020304" pitchFamily="18" charset="0"/>
                          <a:ea typeface="+mn-ea"/>
                          <a:cs typeface="Times New Roman" panose="02020603050405020304" pitchFamily="18" charset="0"/>
                        </a:rPr>
                        <a:t>CAYm1</a:t>
                      </a:r>
                      <a:endParaRPr lang="en-US" sz="180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r>
                        <a:rPr lang="en-US" sz="1800" kern="1200" dirty="0" smtClean="0">
                          <a:solidFill>
                            <a:schemeClr val="tx1"/>
                          </a:solidFill>
                          <a:latin typeface="Times New Roman" panose="02020603050405020304" pitchFamily="18" charset="0"/>
                          <a:ea typeface="+mn-ea"/>
                          <a:cs typeface="Times New Roman" panose="02020603050405020304" pitchFamily="18" charset="0"/>
                        </a:rPr>
                        <a:t>CAYm2</a:t>
                      </a:r>
                      <a:endParaRPr lang="en-US" sz="1800" kern="1200" dirty="0">
                        <a:solidFill>
                          <a:schemeClr val="tx1"/>
                        </a:solidFill>
                        <a:latin typeface="Times New Roman" panose="02020603050405020304" pitchFamily="18" charset="0"/>
                        <a:ea typeface="+mn-ea"/>
                        <a:cs typeface="Times New Roman" panose="02020603050405020304" pitchFamily="18" charset="0"/>
                      </a:endParaRPr>
                    </a:p>
                  </a:txBody>
                  <a:tcPr anchor="ctr"/>
                </a:tc>
              </a:tr>
              <a:tr h="370840">
                <a:tc>
                  <a:txBody>
                    <a:bodyPr/>
                    <a:lstStyle/>
                    <a:p>
                      <a:pPr algn="just"/>
                      <a:r>
                        <a:rPr kumimoji="0" lang="en-US" sz="18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Total No. of Final Year Students (N)</a:t>
                      </a:r>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algn="just"/>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just"/>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just"/>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r>
              <a:tr h="370840">
                <a:tc>
                  <a:txBody>
                    <a:bodyPr/>
                    <a:lstStyle/>
                    <a:p>
                      <a:pPr algn="just"/>
                      <a:r>
                        <a:rPr kumimoji="0" lang="en-US" sz="18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No. of students placed in companies or Government Sector (x)</a:t>
                      </a:r>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algn="just"/>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just"/>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just"/>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r>
              <a:tr h="370840">
                <a:tc>
                  <a:txBody>
                    <a:bodyPr/>
                    <a:lstStyle/>
                    <a:p>
                      <a:pPr algn="just"/>
                      <a:r>
                        <a:rPr kumimoji="0" lang="en-US" sz="18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No. of students admitted to higher studies </a:t>
                      </a:r>
                      <a:r>
                        <a:rPr kumimoji="0" lang="en-US" sz="18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with valid qualifying scores </a:t>
                      </a:r>
                      <a:r>
                        <a:rPr kumimoji="0" lang="en-US" sz="18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(GATE or equivalent State or </a:t>
                      </a:r>
                      <a:r>
                        <a:rPr kumimoji="0" lang="fr-FR" sz="18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National </a:t>
                      </a:r>
                      <a:r>
                        <a:rPr kumimoji="0" lang="fr-FR" sz="1800" b="0" i="0" u="none" strike="noStrike" kern="1200" baseline="0" dirty="0" err="1" smtClean="0">
                          <a:solidFill>
                            <a:schemeClr val="tx1"/>
                          </a:solidFill>
                          <a:latin typeface="Times New Roman" panose="02020603050405020304" pitchFamily="18" charset="0"/>
                          <a:ea typeface="+mn-ea"/>
                          <a:cs typeface="Times New Roman" panose="02020603050405020304" pitchFamily="18" charset="0"/>
                        </a:rPr>
                        <a:t>Level</a:t>
                      </a:r>
                      <a:r>
                        <a:rPr kumimoji="0" lang="fr-FR" sz="18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 Tests, GRE, GMAT etc.) (y)</a:t>
                      </a:r>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algn="just"/>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just"/>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just"/>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r>
              <a:tr h="370840">
                <a:tc>
                  <a:txBody>
                    <a:bodyPr/>
                    <a:lstStyle/>
                    <a:p>
                      <a:pPr algn="just"/>
                      <a:r>
                        <a:rPr kumimoji="0" lang="en-US" sz="18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No. of students turned entrepreneur in </a:t>
                      </a:r>
                      <a:r>
                        <a:rPr kumimoji="0" lang="en-US" sz="18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engineering / technology </a:t>
                      </a:r>
                      <a:r>
                        <a:rPr kumimoji="0" lang="en-US" sz="18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(z)</a:t>
                      </a:r>
                      <a:endParaRPr kumimoji="0" lang="en-US" sz="1800" b="1"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algn="just"/>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just"/>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just"/>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r>
              <a:tr h="370840">
                <a:tc>
                  <a:txBody>
                    <a:bodyPr/>
                    <a:lstStyle/>
                    <a:p>
                      <a:pPr algn="just"/>
                      <a:r>
                        <a:rPr kumimoji="0" lang="en-US" sz="18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x + y + z =</a:t>
                      </a:r>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algn="just"/>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just"/>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just"/>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r>
              <a:tr h="370840">
                <a:tc>
                  <a:txBody>
                    <a:bodyPr/>
                    <a:lstStyle/>
                    <a:p>
                      <a:pPr algn="just"/>
                      <a:r>
                        <a:rPr kumimoji="0" lang="fr-FR" sz="18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Placement Index : (x + y + z )/N</a:t>
                      </a:r>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algn="ctr"/>
                      <a:r>
                        <a:rPr kumimoji="0" lang="en-US" sz="18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P1</a:t>
                      </a:r>
                      <a:endParaRPr kumimoji="0" lang="en-US" sz="1800" b="1"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ctr"/>
                      <a:r>
                        <a:rPr kumimoji="0" lang="en-US" sz="18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P2</a:t>
                      </a:r>
                      <a:endParaRPr kumimoji="0" lang="en-US" sz="1800" b="1"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P3</a:t>
                      </a:r>
                      <a:endParaRPr kumimoji="0" lang="en-US" sz="1800" b="1" kern="1200" dirty="0" smtClean="0">
                        <a:solidFill>
                          <a:schemeClr val="tx1"/>
                        </a:solidFill>
                        <a:latin typeface="Times New Roman" panose="02020603050405020304" pitchFamily="18" charset="0"/>
                        <a:ea typeface="+mn-ea"/>
                        <a:cs typeface="Times New Roman" panose="02020603050405020304" pitchFamily="18" charset="0"/>
                      </a:endParaRPr>
                    </a:p>
                  </a:txBody>
                  <a:tcPr anchor="ctr"/>
                </a:tc>
              </a:tr>
              <a:tr h="370840">
                <a:tc>
                  <a:txBody>
                    <a:bodyPr/>
                    <a:lstStyle/>
                    <a:p>
                      <a:pPr algn="just"/>
                      <a:r>
                        <a:rPr kumimoji="0" lang="fr-FR" sz="1800" b="0" i="0" u="none" strike="noStrike" kern="1200" baseline="0" dirty="0" err="1" smtClean="0">
                          <a:solidFill>
                            <a:schemeClr val="tx1"/>
                          </a:solidFill>
                          <a:latin typeface="Times New Roman" panose="02020603050405020304" pitchFamily="18" charset="0"/>
                          <a:ea typeface="+mn-ea"/>
                          <a:cs typeface="Times New Roman" panose="02020603050405020304" pitchFamily="18" charset="0"/>
                        </a:rPr>
                        <a:t>Average</a:t>
                      </a:r>
                      <a:r>
                        <a:rPr kumimoji="0" lang="fr-FR" sz="18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 placement= (P1 + P2 + P3)/3</a:t>
                      </a:r>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algn="just"/>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just"/>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just"/>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r>
            </a:tbl>
          </a:graphicData>
        </a:graphic>
      </p:graphicFrame>
      <p:sp>
        <p:nvSpPr>
          <p:cNvPr id="6"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30160733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2250" y="653910"/>
            <a:ext cx="8991600" cy="2072362"/>
          </a:xfrm>
          <a:prstGeom prst="rect">
            <a:avLst/>
          </a:prstGeom>
        </p:spPr>
        <p:txBody>
          <a:bodyPr wrap="square">
            <a:spAutoFit/>
          </a:bodyPr>
          <a:lstStyle/>
          <a:p>
            <a:pPr marL="463550" indent="-463550" algn="just"/>
            <a:r>
              <a:rPr lang="en-US" sz="2200" b="1" dirty="0">
                <a:solidFill>
                  <a:srgbClr val="0000CC"/>
                </a:solidFill>
                <a:latin typeface="Times New Roman" panose="02020603050405020304" pitchFamily="18" charset="0"/>
                <a:cs typeface="Times New Roman" panose="02020603050405020304" pitchFamily="18" charset="0"/>
              </a:rPr>
              <a:t>4.6. Professional </a:t>
            </a:r>
            <a:r>
              <a:rPr lang="en-US" sz="2200" b="1" dirty="0" smtClean="0">
                <a:solidFill>
                  <a:srgbClr val="0000CC"/>
                </a:solidFill>
                <a:latin typeface="Times New Roman" panose="02020603050405020304" pitchFamily="18" charset="0"/>
                <a:cs typeface="Times New Roman" panose="02020603050405020304" pitchFamily="18" charset="0"/>
              </a:rPr>
              <a:t>Activities</a:t>
            </a:r>
          </a:p>
          <a:p>
            <a:pPr marL="795338" indent="-795338" algn="just">
              <a:lnSpc>
                <a:spcPct val="150000"/>
              </a:lnSpc>
            </a:pPr>
            <a:r>
              <a:rPr lang="en-US" sz="2000" dirty="0" smtClean="0">
                <a:solidFill>
                  <a:srgbClr val="FF0000"/>
                </a:solidFill>
                <a:latin typeface="Times New Roman" panose="02020603050405020304" pitchFamily="18" charset="0"/>
                <a:cs typeface="Times New Roman" panose="02020603050405020304" pitchFamily="18" charset="0"/>
              </a:rPr>
              <a:t>4.6.1.	Professional </a:t>
            </a:r>
            <a:r>
              <a:rPr lang="en-US" sz="2000" dirty="0">
                <a:solidFill>
                  <a:srgbClr val="FF0000"/>
                </a:solidFill>
                <a:latin typeface="Times New Roman" panose="02020603050405020304" pitchFamily="18" charset="0"/>
                <a:cs typeface="Times New Roman" panose="02020603050405020304" pitchFamily="18" charset="0"/>
              </a:rPr>
              <a:t>societies/chapters and organizing engineering </a:t>
            </a:r>
            <a:r>
              <a:rPr lang="en-US" sz="2000" dirty="0" smtClean="0">
                <a:solidFill>
                  <a:srgbClr val="FF0000"/>
                </a:solidFill>
                <a:latin typeface="Times New Roman" panose="02020603050405020304" pitchFamily="18" charset="0"/>
                <a:cs typeface="Times New Roman" panose="02020603050405020304" pitchFamily="18" charset="0"/>
              </a:rPr>
              <a:t>events</a:t>
            </a:r>
          </a:p>
          <a:p>
            <a:pPr lvl="1">
              <a:spcBef>
                <a:spcPts val="400"/>
              </a:spcBef>
              <a:spcAft>
                <a:spcPts val="400"/>
              </a:spcAft>
            </a:pPr>
            <a:r>
              <a:rPr lang="en-US" sz="2000" dirty="0">
                <a:latin typeface="Times New Roman" panose="02020603050405020304" pitchFamily="18" charset="0"/>
                <a:cs typeface="Times New Roman" panose="02020603050405020304" pitchFamily="18" charset="0"/>
              </a:rPr>
              <a:t>Relevant documentary evidences</a:t>
            </a:r>
          </a:p>
          <a:p>
            <a:pPr marL="1027113" lvl="2" indent="-284163">
              <a:spcBef>
                <a:spcPts val="400"/>
              </a:spcBef>
              <a:spcAft>
                <a:spcPts val="400"/>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Professional Society/Chapters</a:t>
            </a:r>
          </a:p>
          <a:p>
            <a:pPr marL="1027113" lvl="2" indent="-284163">
              <a:spcBef>
                <a:spcPts val="400"/>
              </a:spcBef>
              <a:spcAft>
                <a:spcPts val="400"/>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No. and Quality of Engineering events </a:t>
            </a:r>
            <a:r>
              <a:rPr lang="en-US" sz="2000" dirty="0" smtClean="0">
                <a:latin typeface="Times New Roman" panose="02020603050405020304" pitchFamily="18" charset="0"/>
                <a:cs typeface="Times New Roman" panose="02020603050405020304" pitchFamily="18" charset="0"/>
              </a:rPr>
              <a:t>organized</a:t>
            </a:r>
            <a:endParaRPr lang="en-US" sz="2000" dirty="0">
              <a:latin typeface="Times New Roman" panose="02020603050405020304" pitchFamily="18" charset="0"/>
              <a:cs typeface="Times New Roman" panose="02020603050405020304" pitchFamily="18" charset="0"/>
            </a:endParaRPr>
          </a:p>
        </p:txBody>
      </p:sp>
      <p:sp>
        <p:nvSpPr>
          <p:cNvPr id="9" name="Rectangle 8"/>
          <p:cNvSpPr/>
          <p:nvPr/>
        </p:nvSpPr>
        <p:spPr>
          <a:xfrm>
            <a:off x="435425" y="2819400"/>
            <a:ext cx="9031186" cy="1579920"/>
          </a:xfrm>
          <a:prstGeom prst="rect">
            <a:avLst/>
          </a:prstGeom>
        </p:spPr>
        <p:txBody>
          <a:bodyPr wrap="square">
            <a:spAutoFit/>
          </a:bodyPr>
          <a:lstStyle/>
          <a:p>
            <a:pPr marL="795338" indent="-795338"/>
            <a:r>
              <a:rPr lang="en-US" sz="2000" dirty="0" smtClean="0">
                <a:solidFill>
                  <a:srgbClr val="FF0000"/>
                </a:solidFill>
                <a:latin typeface="Times New Roman" panose="02020603050405020304" pitchFamily="18" charset="0"/>
                <a:cs typeface="Times New Roman" panose="02020603050405020304" pitchFamily="18" charset="0"/>
              </a:rPr>
              <a:t>4.6.2.	Publication </a:t>
            </a:r>
            <a:r>
              <a:rPr lang="en-US" sz="2000" dirty="0">
                <a:solidFill>
                  <a:srgbClr val="FF0000"/>
                </a:solidFill>
                <a:latin typeface="Times New Roman" panose="02020603050405020304" pitchFamily="18" charset="0"/>
                <a:cs typeface="Times New Roman" panose="02020603050405020304" pitchFamily="18" charset="0"/>
              </a:rPr>
              <a:t>of technical magazines, newsletters, etc.</a:t>
            </a:r>
          </a:p>
          <a:p>
            <a:pPr>
              <a:spcBef>
                <a:spcPts val="400"/>
              </a:spcBef>
              <a:spcAft>
                <a:spcPts val="400"/>
              </a:spcAft>
              <a:tabLst>
                <a:tab pos="463550" algn="l"/>
              </a:tabLst>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Department publications along with the names of the editors, publishers, </a:t>
            </a:r>
            <a:r>
              <a:rPr lang="en-US" sz="2000" dirty="0" smtClean="0">
                <a:latin typeface="Times New Roman" panose="02020603050405020304" pitchFamily="18" charset="0"/>
                <a:cs typeface="Times New Roman" panose="02020603050405020304" pitchFamily="18" charset="0"/>
              </a:rPr>
              <a:t>etc.</a:t>
            </a:r>
            <a:endParaRPr lang="en-US" sz="2000" dirty="0">
              <a:latin typeface="Times New Roman" panose="02020603050405020304" pitchFamily="18" charset="0"/>
              <a:cs typeface="Times New Roman" panose="02020603050405020304" pitchFamily="18" charset="0"/>
            </a:endParaRPr>
          </a:p>
          <a:p>
            <a:pPr marL="742950" lvl="1" indent="-285750">
              <a:spcBef>
                <a:spcPts val="400"/>
              </a:spcBef>
              <a:spcAft>
                <a:spcPts val="400"/>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Quality and relevance of the contents and print material </a:t>
            </a:r>
          </a:p>
          <a:p>
            <a:pPr marL="742950" lvl="1" indent="-285750">
              <a:spcBef>
                <a:spcPts val="400"/>
              </a:spcBef>
              <a:spcAft>
                <a:spcPts val="400"/>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Participation of students from the </a:t>
            </a:r>
            <a:r>
              <a:rPr lang="en-US" sz="2000" dirty="0" smtClean="0">
                <a:latin typeface="Times New Roman" panose="02020603050405020304" pitchFamily="18" charset="0"/>
                <a:cs typeface="Times New Roman" panose="02020603050405020304" pitchFamily="18" charset="0"/>
              </a:rPr>
              <a:t>program</a:t>
            </a:r>
            <a:endParaRPr lang="en-US" sz="2000" dirty="0">
              <a:latin typeface="Times New Roman" panose="02020603050405020304" pitchFamily="18" charset="0"/>
              <a:cs typeface="Times New Roman" panose="02020603050405020304" pitchFamily="18" charset="0"/>
            </a:endParaRPr>
          </a:p>
        </p:txBody>
      </p:sp>
      <p:sp>
        <p:nvSpPr>
          <p:cNvPr id="11" name="Rectangle 10"/>
          <p:cNvSpPr/>
          <p:nvPr/>
        </p:nvSpPr>
        <p:spPr>
          <a:xfrm>
            <a:off x="475011" y="4495800"/>
            <a:ext cx="8991600" cy="1990288"/>
          </a:xfrm>
          <a:prstGeom prst="rect">
            <a:avLst/>
          </a:prstGeom>
        </p:spPr>
        <p:txBody>
          <a:bodyPr wrap="square">
            <a:spAutoFit/>
          </a:bodyPr>
          <a:lstStyle/>
          <a:p>
            <a:pPr marL="795338" indent="-795338"/>
            <a:r>
              <a:rPr lang="en-US" sz="2000" dirty="0" smtClean="0">
                <a:solidFill>
                  <a:srgbClr val="FF0000"/>
                </a:solidFill>
                <a:latin typeface="Times New Roman" panose="02020603050405020304" pitchFamily="18" charset="0"/>
                <a:cs typeface="Times New Roman" panose="02020603050405020304" pitchFamily="18" charset="0"/>
              </a:rPr>
              <a:t>4.6.3	Participation </a:t>
            </a:r>
            <a:r>
              <a:rPr lang="en-US" sz="2000" dirty="0">
                <a:solidFill>
                  <a:srgbClr val="FF0000"/>
                </a:solidFill>
                <a:latin typeface="Times New Roman" panose="02020603050405020304" pitchFamily="18" charset="0"/>
                <a:cs typeface="Times New Roman" panose="02020603050405020304" pitchFamily="18" charset="0"/>
              </a:rPr>
              <a:t>in inter-institute events by students of the program of study</a:t>
            </a:r>
          </a:p>
          <a:p>
            <a:pPr>
              <a:spcBef>
                <a:spcPts val="400"/>
              </a:spcBef>
              <a:spcAft>
                <a:spcPts val="400"/>
              </a:spcAft>
              <a:tabLst>
                <a:tab pos="463550" algn="l"/>
              </a:tabLst>
            </a:pPr>
            <a:r>
              <a:rPr lang="en-US" sz="2000" dirty="0" smtClean="0">
                <a:latin typeface="Times New Roman" panose="02020603050405020304" pitchFamily="18" charset="0"/>
                <a:cs typeface="Times New Roman" panose="02020603050405020304" pitchFamily="18" charset="0"/>
              </a:rPr>
              <a:t>	Awards </a:t>
            </a:r>
            <a:r>
              <a:rPr lang="en-US" sz="2000" dirty="0">
                <a:latin typeface="Times New Roman" panose="02020603050405020304" pitchFamily="18" charset="0"/>
                <a:cs typeface="Times New Roman" panose="02020603050405020304" pitchFamily="18" charset="0"/>
              </a:rPr>
              <a:t>in the events/conferences organized by other institutes</a:t>
            </a:r>
          </a:p>
          <a:p>
            <a:pPr marL="742950" lvl="1" indent="-285750">
              <a:spcBef>
                <a:spcPts val="400"/>
              </a:spcBef>
              <a:spcAft>
                <a:spcPts val="400"/>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Within the State </a:t>
            </a:r>
            <a:endParaRPr lang="en-US" sz="2000" dirty="0" smtClean="0">
              <a:latin typeface="Times New Roman" panose="02020603050405020304" pitchFamily="18" charset="0"/>
              <a:cs typeface="Times New Roman" panose="02020603050405020304" pitchFamily="18" charset="0"/>
            </a:endParaRPr>
          </a:p>
          <a:p>
            <a:pPr marL="742950" lvl="1" indent="-285750">
              <a:spcBef>
                <a:spcPts val="400"/>
              </a:spcBef>
              <a:spcAft>
                <a:spcPts val="400"/>
              </a:spcAf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Outside </a:t>
            </a:r>
            <a:r>
              <a:rPr lang="en-US" sz="2000" dirty="0">
                <a:latin typeface="Times New Roman" panose="02020603050405020304" pitchFamily="18" charset="0"/>
                <a:cs typeface="Times New Roman" panose="02020603050405020304" pitchFamily="18" charset="0"/>
              </a:rPr>
              <a:t>the State </a:t>
            </a:r>
          </a:p>
          <a:p>
            <a:pPr marL="742950" lvl="1" indent="-285750">
              <a:spcBef>
                <a:spcPts val="400"/>
              </a:spcBef>
              <a:spcAft>
                <a:spcPts val="400"/>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Prized/Awards </a:t>
            </a:r>
            <a:r>
              <a:rPr lang="en-US" sz="2000" dirty="0" smtClean="0">
                <a:latin typeface="Times New Roman" panose="02020603050405020304" pitchFamily="18" charset="0"/>
                <a:cs typeface="Times New Roman" panose="02020603050405020304" pitchFamily="18" charset="0"/>
              </a:rPr>
              <a:t>received</a:t>
            </a:r>
            <a:endParaRPr lang="en-US" sz="2000" dirty="0">
              <a:latin typeface="Times New Roman" panose="02020603050405020304" pitchFamily="18" charset="0"/>
              <a:cs typeface="Times New Roman" panose="02020603050405020304" pitchFamily="18" charset="0"/>
            </a:endParaRPr>
          </a:p>
        </p:txBody>
      </p:sp>
      <p:sp>
        <p:nvSpPr>
          <p:cNvPr id="12"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5823616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330200" y="554182"/>
            <a:ext cx="9328150" cy="304800"/>
          </a:xfrm>
        </p:spPr>
        <p:txBody>
          <a:bodyPr>
            <a:noAutofit/>
          </a:bodyPr>
          <a:lstStyle/>
          <a:p>
            <a:pPr algn="l"/>
            <a:r>
              <a:rPr lang="en-US" sz="2000" b="1" dirty="0">
                <a:solidFill>
                  <a:srgbClr val="FF0000"/>
                </a:solidFill>
                <a:latin typeface="Cambria" panose="02040503050406030204" pitchFamily="18" charset="0"/>
              </a:rPr>
              <a:t>CRITERION 5: Faculty Information </a:t>
            </a:r>
            <a:r>
              <a:rPr lang="en-US" sz="2000" b="1" dirty="0" smtClean="0">
                <a:solidFill>
                  <a:srgbClr val="FF0000"/>
                </a:solidFill>
                <a:latin typeface="Cambria" panose="02040503050406030204" pitchFamily="18" charset="0"/>
              </a:rPr>
              <a:t>and Contributions</a:t>
            </a:r>
            <a:endParaRPr lang="en-US" sz="2000" b="1" dirty="0">
              <a:solidFill>
                <a:srgbClr val="FF0000"/>
              </a:solidFill>
              <a:latin typeface="Cambria" panose="02040503050406030204" pitchFamily="18" charset="0"/>
            </a:endParaRPr>
          </a:p>
        </p:txBody>
      </p:sp>
      <p:graphicFrame>
        <p:nvGraphicFramePr>
          <p:cNvPr id="4" name="object 4"/>
          <p:cNvGraphicFramePr>
            <a:graphicFrameLocks noGrp="1"/>
          </p:cNvGraphicFramePr>
          <p:nvPr>
            <p:extLst>
              <p:ext uri="{D42A27DB-BD31-4B8C-83A1-F6EECF244321}">
                <p14:modId xmlns:p14="http://schemas.microsoft.com/office/powerpoint/2010/main" xmlns="" val="2209479775"/>
              </p:ext>
            </p:extLst>
          </p:nvPr>
        </p:nvGraphicFramePr>
        <p:xfrm>
          <a:off x="533401" y="1142999"/>
          <a:ext cx="8153399" cy="4253010"/>
        </p:xfrm>
        <a:graphic>
          <a:graphicData uri="http://schemas.openxmlformats.org/drawingml/2006/table">
            <a:tbl>
              <a:tblPr firstRow="1" bandRow="1">
                <a:tableStyleId>{2D5ABB26-0587-4C30-8999-92F81FD0307C}</a:tableStyleId>
              </a:tblPr>
              <a:tblGrid>
                <a:gridCol w="535841"/>
                <a:gridCol w="537354"/>
                <a:gridCol w="497240"/>
                <a:gridCol w="466211"/>
                <a:gridCol w="535841"/>
                <a:gridCol w="547949"/>
                <a:gridCol w="417017"/>
                <a:gridCol w="427613"/>
                <a:gridCol w="536596"/>
                <a:gridCol w="541895"/>
                <a:gridCol w="527516"/>
                <a:gridCol w="644068"/>
                <a:gridCol w="535839"/>
                <a:gridCol w="753053"/>
                <a:gridCol w="649366"/>
              </a:tblGrid>
              <a:tr h="557586">
                <a:tc rowSpan="3">
                  <a:txBody>
                    <a:bodyPr/>
                    <a:lstStyle/>
                    <a:p>
                      <a:pPr>
                        <a:lnSpc>
                          <a:spcPct val="100000"/>
                        </a:lnSpc>
                      </a:pPr>
                      <a:endParaRPr sz="1300" dirty="0">
                        <a:latin typeface="Times New Roman"/>
                        <a:cs typeface="Times New Roman"/>
                      </a:endParaRPr>
                    </a:p>
                    <a:p>
                      <a:pPr marL="237490">
                        <a:lnSpc>
                          <a:spcPct val="100000"/>
                        </a:lnSpc>
                      </a:pPr>
                      <a:r>
                        <a:rPr sz="1400" b="1" dirty="0">
                          <a:latin typeface="Verdana"/>
                          <a:cs typeface="Verdana"/>
                        </a:rPr>
                        <a:t>Name of </a:t>
                      </a:r>
                      <a:r>
                        <a:rPr sz="1400" b="1" spc="-5" dirty="0">
                          <a:latin typeface="Verdana"/>
                          <a:cs typeface="Verdana"/>
                        </a:rPr>
                        <a:t>the Faculty</a:t>
                      </a:r>
                      <a:r>
                        <a:rPr sz="1400" b="1" spc="-25" dirty="0">
                          <a:latin typeface="Verdana"/>
                          <a:cs typeface="Verdana"/>
                        </a:rPr>
                        <a:t> </a:t>
                      </a:r>
                      <a:r>
                        <a:rPr sz="1400" b="1" spc="-5" dirty="0">
                          <a:latin typeface="Verdana"/>
                          <a:cs typeface="Verdana"/>
                        </a:rPr>
                        <a:t>Member</a:t>
                      </a:r>
                      <a:endParaRPr sz="1400" b="1" dirty="0">
                        <a:latin typeface="Verdana"/>
                        <a:cs typeface="Verdana"/>
                      </a:endParaRPr>
                    </a:p>
                  </a:txBody>
                  <a:tcPr marL="0" marR="0" marT="0" marB="0" vert="vert27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rowSpan="2" gridSpan="3">
                  <a:txBody>
                    <a:bodyPr/>
                    <a:lstStyle/>
                    <a:p>
                      <a:pPr>
                        <a:lnSpc>
                          <a:spcPct val="100000"/>
                        </a:lnSpc>
                        <a:spcBef>
                          <a:spcPts val="5"/>
                        </a:spcBef>
                      </a:pPr>
                      <a:endParaRPr sz="1400" b="1" dirty="0">
                        <a:latin typeface="Times New Roman"/>
                        <a:cs typeface="Times New Roman"/>
                      </a:endParaRPr>
                    </a:p>
                    <a:p>
                      <a:pPr marL="316865">
                        <a:lnSpc>
                          <a:spcPct val="100000"/>
                        </a:lnSpc>
                      </a:pPr>
                      <a:r>
                        <a:rPr sz="1100" b="1" spc="-5" dirty="0">
                          <a:latin typeface="Verdana"/>
                          <a:cs typeface="Verdana"/>
                        </a:rPr>
                        <a:t>Qualification</a:t>
                      </a:r>
                      <a:endParaRPr sz="1100" b="1" dirty="0">
                        <a:latin typeface="Verdana"/>
                        <a:cs typeface="Verdana"/>
                      </a:endParaRPr>
                    </a:p>
                  </a:txBody>
                  <a:tcPr marL="0" marR="0" marT="6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rowSpan="2" hMerge="1">
                  <a:txBody>
                    <a:bodyPr/>
                    <a:lstStyle/>
                    <a:p>
                      <a:endParaRPr/>
                    </a:p>
                  </a:txBody>
                  <a:tcPr marL="0" marR="0" marT="0" marB="0"/>
                </a:tc>
                <a:tc rowSpan="2" hMerge="1">
                  <a:txBody>
                    <a:bodyPr/>
                    <a:lstStyle/>
                    <a:p>
                      <a:endParaRPr/>
                    </a:p>
                  </a:txBody>
                  <a:tcPr marL="0" marR="0" marT="0" marB="0"/>
                </a:tc>
                <a:tc rowSpan="3">
                  <a:txBody>
                    <a:bodyPr/>
                    <a:lstStyle/>
                    <a:p>
                      <a:pPr marL="184150">
                        <a:lnSpc>
                          <a:spcPct val="100000"/>
                        </a:lnSpc>
                        <a:spcBef>
                          <a:spcPts val="575"/>
                        </a:spcBef>
                      </a:pPr>
                      <a:r>
                        <a:rPr sz="1100" b="1" spc="-5" dirty="0">
                          <a:latin typeface="Verdana"/>
                          <a:cs typeface="Verdana"/>
                        </a:rPr>
                        <a:t>Association with the</a:t>
                      </a:r>
                      <a:r>
                        <a:rPr sz="1100" b="1" spc="15" dirty="0">
                          <a:latin typeface="Verdana"/>
                          <a:cs typeface="Verdana"/>
                        </a:rPr>
                        <a:t> </a:t>
                      </a:r>
                      <a:r>
                        <a:rPr sz="1100" b="1" spc="-5" dirty="0">
                          <a:latin typeface="Verdana"/>
                          <a:cs typeface="Verdana"/>
                        </a:rPr>
                        <a:t>Institution</a:t>
                      </a:r>
                      <a:endParaRPr sz="1100" b="1">
                        <a:latin typeface="Verdana"/>
                        <a:cs typeface="Verdana"/>
                      </a:endParaRPr>
                    </a:p>
                  </a:txBody>
                  <a:tcPr marL="0" marR="0" marT="73025" marB="0" vert="vert27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rowSpan="3">
                  <a:txBody>
                    <a:bodyPr/>
                    <a:lstStyle/>
                    <a:p>
                      <a:pPr>
                        <a:lnSpc>
                          <a:spcPct val="100000"/>
                        </a:lnSpc>
                        <a:spcBef>
                          <a:spcPts val="25"/>
                        </a:spcBef>
                      </a:pPr>
                      <a:endParaRPr sz="1200" b="1">
                        <a:latin typeface="Times New Roman"/>
                        <a:cs typeface="Times New Roman"/>
                      </a:endParaRPr>
                    </a:p>
                    <a:p>
                      <a:pPr marL="1905" algn="ctr">
                        <a:lnSpc>
                          <a:spcPct val="100000"/>
                        </a:lnSpc>
                        <a:spcBef>
                          <a:spcPts val="5"/>
                        </a:spcBef>
                      </a:pPr>
                      <a:r>
                        <a:rPr sz="1100" b="1" dirty="0">
                          <a:latin typeface="Verdana"/>
                          <a:cs typeface="Verdana"/>
                        </a:rPr>
                        <a:t>Designation</a:t>
                      </a:r>
                      <a:endParaRPr sz="1100" b="1">
                        <a:latin typeface="Verdana"/>
                        <a:cs typeface="Verdana"/>
                      </a:endParaRPr>
                    </a:p>
                  </a:txBody>
                  <a:tcPr marL="0" marR="0" marT="3175" marB="0" vert="vert27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rowSpan="3">
                  <a:txBody>
                    <a:bodyPr/>
                    <a:lstStyle/>
                    <a:p>
                      <a:pPr marL="205104" marR="197485" indent="27305">
                        <a:lnSpc>
                          <a:spcPct val="103699"/>
                        </a:lnSpc>
                        <a:spcBef>
                          <a:spcPts val="550"/>
                        </a:spcBef>
                      </a:pPr>
                      <a:r>
                        <a:rPr sz="1100" b="1" spc="-5" dirty="0">
                          <a:latin typeface="Verdana"/>
                          <a:cs typeface="Verdana"/>
                        </a:rPr>
                        <a:t>Date </a:t>
                      </a:r>
                      <a:r>
                        <a:rPr sz="1100" b="1" dirty="0">
                          <a:latin typeface="Verdana"/>
                          <a:cs typeface="Verdana"/>
                        </a:rPr>
                        <a:t>on </a:t>
                      </a:r>
                      <a:r>
                        <a:rPr sz="1100" b="1" spc="-5" dirty="0">
                          <a:latin typeface="Verdana"/>
                          <a:cs typeface="Verdana"/>
                        </a:rPr>
                        <a:t>which Designated as  Professor/ Associate</a:t>
                      </a:r>
                      <a:r>
                        <a:rPr sz="1100" b="1" spc="-15" dirty="0">
                          <a:latin typeface="Verdana"/>
                          <a:cs typeface="Verdana"/>
                        </a:rPr>
                        <a:t> </a:t>
                      </a:r>
                      <a:r>
                        <a:rPr sz="1100" b="1" spc="-5" dirty="0">
                          <a:latin typeface="Verdana"/>
                          <a:cs typeface="Verdana"/>
                        </a:rPr>
                        <a:t>Professor</a:t>
                      </a:r>
                      <a:endParaRPr sz="1100" b="1">
                        <a:latin typeface="Verdana"/>
                        <a:cs typeface="Verdana"/>
                      </a:endParaRPr>
                    </a:p>
                  </a:txBody>
                  <a:tcPr marL="0" marR="0" marT="69850" marB="0" vert="vert27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rowSpan="3">
                  <a:txBody>
                    <a:bodyPr/>
                    <a:lstStyle/>
                    <a:p>
                      <a:pPr>
                        <a:lnSpc>
                          <a:spcPct val="100000"/>
                        </a:lnSpc>
                        <a:spcBef>
                          <a:spcPts val="15"/>
                        </a:spcBef>
                      </a:pPr>
                      <a:endParaRPr sz="1400" b="1">
                        <a:latin typeface="Times New Roman"/>
                        <a:cs typeface="Times New Roman"/>
                      </a:endParaRPr>
                    </a:p>
                    <a:p>
                      <a:pPr marL="212725">
                        <a:lnSpc>
                          <a:spcPct val="100000"/>
                        </a:lnSpc>
                        <a:spcBef>
                          <a:spcPts val="5"/>
                        </a:spcBef>
                      </a:pPr>
                      <a:r>
                        <a:rPr sz="1100" b="1" spc="-5" dirty="0">
                          <a:latin typeface="Verdana"/>
                          <a:cs typeface="Verdana"/>
                        </a:rPr>
                        <a:t>Date </a:t>
                      </a:r>
                      <a:r>
                        <a:rPr sz="1100" b="1" dirty="0">
                          <a:latin typeface="Verdana"/>
                          <a:cs typeface="Verdana"/>
                        </a:rPr>
                        <a:t>of </a:t>
                      </a:r>
                      <a:r>
                        <a:rPr sz="1100" b="1" spc="-5" dirty="0">
                          <a:latin typeface="Verdana"/>
                          <a:cs typeface="Verdana"/>
                        </a:rPr>
                        <a:t>Joining the</a:t>
                      </a:r>
                      <a:r>
                        <a:rPr sz="1100" b="1" spc="5" dirty="0">
                          <a:latin typeface="Verdana"/>
                          <a:cs typeface="Verdana"/>
                        </a:rPr>
                        <a:t> </a:t>
                      </a:r>
                      <a:r>
                        <a:rPr sz="1100" b="1" spc="-5" dirty="0">
                          <a:latin typeface="Verdana"/>
                          <a:cs typeface="Verdana"/>
                        </a:rPr>
                        <a:t>Institution</a:t>
                      </a:r>
                      <a:endParaRPr sz="1100" b="1">
                        <a:latin typeface="Verdana"/>
                        <a:cs typeface="Verdana"/>
                      </a:endParaRPr>
                    </a:p>
                  </a:txBody>
                  <a:tcPr marL="0" marR="0" marT="1905" marB="0" vert="vert27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rowSpan="3">
                  <a:txBody>
                    <a:bodyPr/>
                    <a:lstStyle/>
                    <a:p>
                      <a:pPr>
                        <a:lnSpc>
                          <a:spcPct val="100000"/>
                        </a:lnSpc>
                        <a:spcBef>
                          <a:spcPts val="40"/>
                        </a:spcBef>
                      </a:pPr>
                      <a:endParaRPr sz="2000" b="1">
                        <a:latin typeface="Times New Roman"/>
                        <a:cs typeface="Times New Roman"/>
                      </a:endParaRPr>
                    </a:p>
                    <a:p>
                      <a:pPr algn="ctr">
                        <a:lnSpc>
                          <a:spcPct val="100000"/>
                        </a:lnSpc>
                      </a:pPr>
                      <a:r>
                        <a:rPr sz="1100" b="1" spc="-5" dirty="0">
                          <a:latin typeface="Verdana"/>
                          <a:cs typeface="Verdana"/>
                        </a:rPr>
                        <a:t>Department</a:t>
                      </a:r>
                      <a:endParaRPr sz="1100" b="1">
                        <a:latin typeface="Verdana"/>
                        <a:cs typeface="Verdana"/>
                      </a:endParaRPr>
                    </a:p>
                  </a:txBody>
                  <a:tcPr marL="0" marR="0" marT="5080" marB="0" vert="vert27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rowSpan="3">
                  <a:txBody>
                    <a:bodyPr/>
                    <a:lstStyle/>
                    <a:p>
                      <a:pPr>
                        <a:lnSpc>
                          <a:spcPct val="100000"/>
                        </a:lnSpc>
                        <a:spcBef>
                          <a:spcPts val="5"/>
                        </a:spcBef>
                      </a:pPr>
                      <a:endParaRPr sz="2400" b="1">
                        <a:latin typeface="Times New Roman"/>
                        <a:cs typeface="Times New Roman"/>
                      </a:endParaRPr>
                    </a:p>
                    <a:p>
                      <a:pPr marL="627380">
                        <a:lnSpc>
                          <a:spcPct val="100000"/>
                        </a:lnSpc>
                      </a:pPr>
                      <a:r>
                        <a:rPr sz="1100" b="1" spc="-5" dirty="0">
                          <a:latin typeface="Verdana"/>
                          <a:cs typeface="Verdana"/>
                        </a:rPr>
                        <a:t>Specialization</a:t>
                      </a:r>
                      <a:endParaRPr sz="1100" b="1">
                        <a:latin typeface="Verdana"/>
                        <a:cs typeface="Verdana"/>
                      </a:endParaRPr>
                    </a:p>
                  </a:txBody>
                  <a:tcPr marL="0" marR="0" marT="635" marB="0" vert="vert27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3">
                  <a:txBody>
                    <a:bodyPr/>
                    <a:lstStyle/>
                    <a:p>
                      <a:pPr marL="229870">
                        <a:lnSpc>
                          <a:spcPct val="100000"/>
                        </a:lnSpc>
                        <a:spcBef>
                          <a:spcPts val="760"/>
                        </a:spcBef>
                      </a:pPr>
                      <a:r>
                        <a:rPr sz="1100" b="1" spc="-5" dirty="0">
                          <a:latin typeface="Verdana"/>
                          <a:cs typeface="Verdana"/>
                        </a:rPr>
                        <a:t>Academic</a:t>
                      </a:r>
                      <a:r>
                        <a:rPr sz="1100" b="1" spc="-15" dirty="0">
                          <a:latin typeface="Verdana"/>
                          <a:cs typeface="Verdana"/>
                        </a:rPr>
                        <a:t> </a:t>
                      </a:r>
                      <a:r>
                        <a:rPr sz="1100" b="1" dirty="0">
                          <a:latin typeface="Verdana"/>
                          <a:cs typeface="Verdana"/>
                        </a:rPr>
                        <a:t>Research</a:t>
                      </a:r>
                      <a:endParaRPr sz="1100" b="1">
                        <a:latin typeface="Verdana"/>
                        <a:cs typeface="Verdana"/>
                      </a:endParaRPr>
                    </a:p>
                  </a:txBody>
                  <a:tcPr marL="0" marR="0" marT="9652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rowSpan="3">
                  <a:txBody>
                    <a:bodyPr/>
                    <a:lstStyle/>
                    <a:p>
                      <a:pPr>
                        <a:lnSpc>
                          <a:spcPct val="100000"/>
                        </a:lnSpc>
                      </a:pPr>
                      <a:endParaRPr sz="1800" b="1">
                        <a:latin typeface="Times New Roman"/>
                        <a:cs typeface="Times New Roman"/>
                      </a:endParaRPr>
                    </a:p>
                    <a:p>
                      <a:pPr algn="ctr">
                        <a:lnSpc>
                          <a:spcPct val="100000"/>
                        </a:lnSpc>
                      </a:pPr>
                      <a:r>
                        <a:rPr sz="1100" b="1" spc="-5" dirty="0">
                          <a:latin typeface="Verdana"/>
                          <a:cs typeface="Verdana"/>
                        </a:rPr>
                        <a:t>Currently Associated</a:t>
                      </a:r>
                      <a:r>
                        <a:rPr sz="1100" b="1" spc="10" dirty="0">
                          <a:latin typeface="Verdana"/>
                          <a:cs typeface="Verdana"/>
                        </a:rPr>
                        <a:t> </a:t>
                      </a:r>
                      <a:r>
                        <a:rPr sz="1100" b="1" spc="-5" dirty="0">
                          <a:latin typeface="Verdana"/>
                          <a:cs typeface="Verdana"/>
                        </a:rPr>
                        <a:t>(Y/N)</a:t>
                      </a:r>
                      <a:endParaRPr sz="1100" b="1">
                        <a:latin typeface="Verdana"/>
                        <a:cs typeface="Verdana"/>
                      </a:endParaRPr>
                    </a:p>
                    <a:p>
                      <a:pPr marL="635" algn="ctr">
                        <a:lnSpc>
                          <a:spcPts val="950"/>
                        </a:lnSpc>
                        <a:spcBef>
                          <a:spcPts val="50"/>
                        </a:spcBef>
                      </a:pPr>
                      <a:r>
                        <a:rPr sz="1100" b="1" spc="-5" dirty="0">
                          <a:latin typeface="Verdana"/>
                          <a:cs typeface="Verdana"/>
                        </a:rPr>
                        <a:t>Date </a:t>
                      </a:r>
                      <a:r>
                        <a:rPr sz="1100" b="1" dirty="0">
                          <a:latin typeface="Verdana"/>
                          <a:cs typeface="Verdana"/>
                        </a:rPr>
                        <a:t>of</a:t>
                      </a:r>
                      <a:r>
                        <a:rPr sz="1100" b="1" spc="-15" dirty="0">
                          <a:latin typeface="Verdana"/>
                          <a:cs typeface="Verdana"/>
                        </a:rPr>
                        <a:t> </a:t>
                      </a:r>
                      <a:r>
                        <a:rPr sz="1100" b="1" dirty="0">
                          <a:latin typeface="Verdana"/>
                          <a:cs typeface="Verdana"/>
                        </a:rPr>
                        <a:t>Leaving</a:t>
                      </a:r>
                      <a:endParaRPr sz="1100" b="1">
                        <a:latin typeface="Verdana"/>
                        <a:cs typeface="Verdana"/>
                      </a:endParaRPr>
                    </a:p>
                    <a:p>
                      <a:pPr algn="ctr">
                        <a:lnSpc>
                          <a:spcPts val="1070"/>
                        </a:lnSpc>
                      </a:pPr>
                      <a:r>
                        <a:rPr sz="1200" b="1" spc="-35" dirty="0">
                          <a:latin typeface="Trebuchet MS"/>
                          <a:cs typeface="Trebuchet MS"/>
                        </a:rPr>
                        <a:t>(In</a:t>
                      </a:r>
                      <a:r>
                        <a:rPr sz="1200" b="1" spc="-80" dirty="0">
                          <a:latin typeface="Trebuchet MS"/>
                          <a:cs typeface="Trebuchet MS"/>
                        </a:rPr>
                        <a:t> </a:t>
                      </a:r>
                      <a:r>
                        <a:rPr sz="1200" b="1" spc="-45" dirty="0">
                          <a:latin typeface="Trebuchet MS"/>
                          <a:cs typeface="Trebuchet MS"/>
                        </a:rPr>
                        <a:t>case</a:t>
                      </a:r>
                      <a:r>
                        <a:rPr sz="1200" b="1" spc="-80" dirty="0">
                          <a:latin typeface="Trebuchet MS"/>
                          <a:cs typeface="Trebuchet MS"/>
                        </a:rPr>
                        <a:t> </a:t>
                      </a:r>
                      <a:r>
                        <a:rPr sz="1200" b="1" spc="-45" dirty="0">
                          <a:latin typeface="Trebuchet MS"/>
                          <a:cs typeface="Trebuchet MS"/>
                        </a:rPr>
                        <a:t>Currently</a:t>
                      </a:r>
                      <a:r>
                        <a:rPr sz="1200" b="1" spc="-75" dirty="0">
                          <a:latin typeface="Trebuchet MS"/>
                          <a:cs typeface="Trebuchet MS"/>
                        </a:rPr>
                        <a:t> </a:t>
                      </a:r>
                      <a:r>
                        <a:rPr sz="1200" b="1" spc="-35" dirty="0">
                          <a:latin typeface="Trebuchet MS"/>
                          <a:cs typeface="Trebuchet MS"/>
                        </a:rPr>
                        <a:t>Associated</a:t>
                      </a:r>
                      <a:r>
                        <a:rPr sz="1200" b="1" spc="-75" dirty="0">
                          <a:latin typeface="Trebuchet MS"/>
                          <a:cs typeface="Trebuchet MS"/>
                        </a:rPr>
                        <a:t> </a:t>
                      </a:r>
                      <a:r>
                        <a:rPr sz="1200" b="1" spc="-30" dirty="0">
                          <a:latin typeface="Trebuchet MS"/>
                          <a:cs typeface="Trebuchet MS"/>
                        </a:rPr>
                        <a:t>is</a:t>
                      </a:r>
                      <a:r>
                        <a:rPr sz="1200" b="1" spc="-75" dirty="0">
                          <a:latin typeface="Trebuchet MS"/>
                          <a:cs typeface="Trebuchet MS"/>
                        </a:rPr>
                        <a:t> </a:t>
                      </a:r>
                      <a:r>
                        <a:rPr sz="1200" b="1" spc="-55" dirty="0">
                          <a:latin typeface="Trebuchet MS"/>
                          <a:cs typeface="Trebuchet MS"/>
                        </a:rPr>
                        <a:t>(“No”)</a:t>
                      </a:r>
                      <a:endParaRPr sz="1200" b="1">
                        <a:latin typeface="Trebuchet MS"/>
                        <a:cs typeface="Trebuchet MS"/>
                      </a:endParaRPr>
                    </a:p>
                  </a:txBody>
                  <a:tcPr marL="0" marR="0" marT="0" marB="0" vert="vert27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rowSpan="3">
                  <a:txBody>
                    <a:bodyPr/>
                    <a:lstStyle/>
                    <a:p>
                      <a:pPr>
                        <a:lnSpc>
                          <a:spcPct val="100000"/>
                        </a:lnSpc>
                        <a:spcBef>
                          <a:spcPts val="25"/>
                        </a:spcBef>
                      </a:pPr>
                      <a:endParaRPr sz="2000" b="1">
                        <a:latin typeface="Times New Roman"/>
                        <a:cs typeface="Times New Roman"/>
                      </a:endParaRPr>
                    </a:p>
                    <a:p>
                      <a:pPr marL="494665" marR="424815" indent="-60960">
                        <a:lnSpc>
                          <a:spcPct val="103699"/>
                        </a:lnSpc>
                      </a:pPr>
                      <a:r>
                        <a:rPr sz="1100" b="1" spc="-5" dirty="0">
                          <a:latin typeface="Verdana"/>
                          <a:cs typeface="Verdana"/>
                        </a:rPr>
                        <a:t>Nature </a:t>
                      </a:r>
                      <a:r>
                        <a:rPr sz="1100" b="1" dirty="0">
                          <a:latin typeface="Verdana"/>
                          <a:cs typeface="Verdana"/>
                        </a:rPr>
                        <a:t>of </a:t>
                      </a:r>
                      <a:r>
                        <a:rPr sz="1100" b="1" spc="-5" dirty="0">
                          <a:latin typeface="Verdana"/>
                          <a:cs typeface="Verdana"/>
                        </a:rPr>
                        <a:t>Association  (Regular/Contract)</a:t>
                      </a:r>
                      <a:endParaRPr sz="1100" b="1">
                        <a:latin typeface="Verdana"/>
                        <a:cs typeface="Verdana"/>
                      </a:endParaRPr>
                    </a:p>
                  </a:txBody>
                  <a:tcPr marL="0" marR="0" marT="3175" marB="0" vert="vert27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r>
              <a:tr h="203170">
                <a:tc vMerge="1">
                  <a:txBody>
                    <a:bodyPr/>
                    <a:lstStyle/>
                    <a:p>
                      <a:endParaRPr/>
                    </a:p>
                  </a:txBody>
                  <a:tcPr marL="0" marR="0" marT="0" marB="0" vert="vert27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3" vMerge="1">
                  <a:txBody>
                    <a:bodyPr/>
                    <a:lstStyle/>
                    <a:p>
                      <a:endParaRPr/>
                    </a:p>
                  </a:txBody>
                  <a:tcPr marL="0" marR="0" marT="6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vMerge="1">
                  <a:txBody>
                    <a:bodyPr/>
                    <a:lstStyle/>
                    <a:p>
                      <a:endParaRPr/>
                    </a:p>
                  </a:txBody>
                  <a:tcPr marL="0" marR="0" marT="0" marB="0"/>
                </a:tc>
                <a:tc hMerge="1" vMerge="1">
                  <a:txBody>
                    <a:bodyPr/>
                    <a:lstStyle/>
                    <a:p>
                      <a:endParaRPr/>
                    </a:p>
                  </a:txBody>
                  <a:tcPr marL="0" marR="0" marT="0" marB="0"/>
                </a:tc>
                <a:tc vMerge="1">
                  <a:txBody>
                    <a:bodyPr/>
                    <a:lstStyle/>
                    <a:p>
                      <a:endParaRPr/>
                    </a:p>
                  </a:txBody>
                  <a:tcPr marL="0" marR="0" marT="73025" marB="0" vert="vert27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vMerge="1">
                  <a:txBody>
                    <a:bodyPr/>
                    <a:lstStyle/>
                    <a:p>
                      <a:endParaRPr/>
                    </a:p>
                  </a:txBody>
                  <a:tcPr marL="0" marR="0" marT="3175" marB="0" vert="vert27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vMerge="1">
                  <a:txBody>
                    <a:bodyPr/>
                    <a:lstStyle/>
                    <a:p>
                      <a:endParaRPr/>
                    </a:p>
                  </a:txBody>
                  <a:tcPr marL="0" marR="0" marT="69850" marB="0" vert="vert27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vMerge="1">
                  <a:txBody>
                    <a:bodyPr/>
                    <a:lstStyle/>
                    <a:p>
                      <a:endParaRPr/>
                    </a:p>
                  </a:txBody>
                  <a:tcPr marL="0" marR="0" marT="1905" marB="0" vert="vert27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vMerge="1">
                  <a:txBody>
                    <a:bodyPr/>
                    <a:lstStyle/>
                    <a:p>
                      <a:endParaRPr/>
                    </a:p>
                  </a:txBody>
                  <a:tcPr marL="0" marR="0" marT="5080" marB="0" vert="vert27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vMerge="1">
                  <a:txBody>
                    <a:bodyPr/>
                    <a:lstStyle/>
                    <a:p>
                      <a:endParaRPr/>
                    </a:p>
                  </a:txBody>
                  <a:tcPr marL="0" marR="0" marT="635" marB="0" vert="vert27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rowSpan="2">
                  <a:txBody>
                    <a:bodyPr/>
                    <a:lstStyle/>
                    <a:p>
                      <a:pPr>
                        <a:lnSpc>
                          <a:spcPct val="100000"/>
                        </a:lnSpc>
                        <a:spcBef>
                          <a:spcPts val="20"/>
                        </a:spcBef>
                      </a:pPr>
                      <a:endParaRPr sz="2000" b="1" dirty="0">
                        <a:latin typeface="Times New Roman"/>
                        <a:cs typeface="Times New Roman"/>
                      </a:endParaRPr>
                    </a:p>
                    <a:p>
                      <a:pPr marL="103505">
                        <a:lnSpc>
                          <a:spcPct val="100000"/>
                        </a:lnSpc>
                      </a:pPr>
                      <a:r>
                        <a:rPr sz="1100" b="1" dirty="0">
                          <a:latin typeface="Verdana"/>
                          <a:cs typeface="Verdana"/>
                        </a:rPr>
                        <a:t>Research </a:t>
                      </a:r>
                      <a:r>
                        <a:rPr sz="1100" b="1" spc="-5" dirty="0">
                          <a:latin typeface="Verdana"/>
                          <a:cs typeface="Verdana"/>
                        </a:rPr>
                        <a:t>Paper</a:t>
                      </a:r>
                      <a:r>
                        <a:rPr sz="1100" b="1" spc="-25" dirty="0">
                          <a:latin typeface="Verdana"/>
                          <a:cs typeface="Verdana"/>
                        </a:rPr>
                        <a:t> </a:t>
                      </a:r>
                      <a:r>
                        <a:rPr sz="1100" b="1" spc="-5" dirty="0">
                          <a:latin typeface="Verdana"/>
                          <a:cs typeface="Verdana"/>
                        </a:rPr>
                        <a:t>Publications</a:t>
                      </a:r>
                      <a:endParaRPr sz="1100" b="1" dirty="0">
                        <a:latin typeface="Verdana"/>
                        <a:cs typeface="Verdana"/>
                      </a:endParaRPr>
                    </a:p>
                  </a:txBody>
                  <a:tcPr marL="0" marR="0" marT="2540" marB="0" vert="vert27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rowSpan="2">
                  <a:txBody>
                    <a:bodyPr/>
                    <a:lstStyle/>
                    <a:p>
                      <a:pPr>
                        <a:lnSpc>
                          <a:spcPct val="100000"/>
                        </a:lnSpc>
                      </a:pPr>
                      <a:endParaRPr sz="1400" b="1">
                        <a:latin typeface="Times New Roman"/>
                        <a:cs typeface="Times New Roman"/>
                      </a:endParaRPr>
                    </a:p>
                    <a:p>
                      <a:pPr marL="426084">
                        <a:lnSpc>
                          <a:spcPct val="100000"/>
                        </a:lnSpc>
                        <a:spcBef>
                          <a:spcPts val="815"/>
                        </a:spcBef>
                      </a:pPr>
                      <a:r>
                        <a:rPr sz="1100" b="1" spc="-5" dirty="0">
                          <a:latin typeface="Verdana"/>
                          <a:cs typeface="Verdana"/>
                        </a:rPr>
                        <a:t>Ph.D. Guidance</a:t>
                      </a:r>
                      <a:endParaRPr sz="1100" b="1">
                        <a:latin typeface="Verdana"/>
                        <a:cs typeface="Verdana"/>
                      </a:endParaRPr>
                    </a:p>
                  </a:txBody>
                  <a:tcPr marL="0" marR="0" marT="0" marB="0" vert="vert27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rowSpan="2">
                  <a:txBody>
                    <a:bodyPr/>
                    <a:lstStyle/>
                    <a:p>
                      <a:pPr>
                        <a:lnSpc>
                          <a:spcPct val="100000"/>
                        </a:lnSpc>
                        <a:spcBef>
                          <a:spcPts val="35"/>
                        </a:spcBef>
                      </a:pPr>
                      <a:endParaRPr sz="1200" b="1">
                        <a:latin typeface="Times New Roman"/>
                        <a:cs typeface="Times New Roman"/>
                      </a:endParaRPr>
                    </a:p>
                    <a:p>
                      <a:pPr marL="77470" marR="70485" indent="141605">
                        <a:lnSpc>
                          <a:spcPct val="103800"/>
                        </a:lnSpc>
                      </a:pPr>
                      <a:r>
                        <a:rPr sz="1100" b="1" spc="-5" dirty="0">
                          <a:latin typeface="Verdana"/>
                          <a:cs typeface="Verdana"/>
                        </a:rPr>
                        <a:t>Faculty Receiving Ph.D.  during the Assessment Years</a:t>
                      </a:r>
                      <a:endParaRPr sz="1100" b="1">
                        <a:latin typeface="Verdana"/>
                        <a:cs typeface="Verdana"/>
                      </a:endParaRPr>
                    </a:p>
                  </a:txBody>
                  <a:tcPr marL="0" marR="0" marT="4445" marB="0" vert="vert27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vMerge="1">
                  <a:txBody>
                    <a:bodyPr/>
                    <a:lstStyle/>
                    <a:p>
                      <a:endParaRPr/>
                    </a:p>
                  </a:txBody>
                  <a:tcPr marL="0" marR="0" marT="0" marB="0" vert="vert27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vMerge="1">
                  <a:txBody>
                    <a:bodyPr/>
                    <a:lstStyle/>
                    <a:p>
                      <a:endParaRPr/>
                    </a:p>
                  </a:txBody>
                  <a:tcPr marL="0" marR="0" marT="3175" marB="0" vert="vert27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r>
              <a:tr h="2713439">
                <a:tc vMerge="1">
                  <a:txBody>
                    <a:bodyPr/>
                    <a:lstStyle/>
                    <a:p>
                      <a:endParaRPr/>
                    </a:p>
                  </a:txBody>
                  <a:tcPr marL="0" marR="0" marT="0" marB="0" vert="vert27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199390">
                        <a:lnSpc>
                          <a:spcPct val="100000"/>
                        </a:lnSpc>
                        <a:spcBef>
                          <a:spcPts val="570"/>
                        </a:spcBef>
                      </a:pPr>
                      <a:r>
                        <a:rPr sz="1100" b="1" dirty="0">
                          <a:latin typeface="Verdana"/>
                          <a:cs typeface="Verdana"/>
                        </a:rPr>
                        <a:t>Degree </a:t>
                      </a:r>
                      <a:r>
                        <a:rPr sz="1100" b="1" spc="-5" dirty="0">
                          <a:latin typeface="Verdana"/>
                          <a:cs typeface="Verdana"/>
                        </a:rPr>
                        <a:t>(highest</a:t>
                      </a:r>
                      <a:r>
                        <a:rPr sz="1100" b="1" spc="-35" dirty="0">
                          <a:latin typeface="Verdana"/>
                          <a:cs typeface="Verdana"/>
                        </a:rPr>
                        <a:t> </a:t>
                      </a:r>
                      <a:r>
                        <a:rPr sz="1100" b="1" spc="-5" dirty="0">
                          <a:latin typeface="Verdana"/>
                          <a:cs typeface="Verdana"/>
                        </a:rPr>
                        <a:t>degree)</a:t>
                      </a:r>
                      <a:endParaRPr sz="1100" b="1" dirty="0">
                        <a:latin typeface="Verdana"/>
                        <a:cs typeface="Verdana"/>
                      </a:endParaRPr>
                    </a:p>
                  </a:txBody>
                  <a:tcPr marL="0" marR="0" marT="72390" marB="0" vert="vert27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07365">
                        <a:lnSpc>
                          <a:spcPct val="100000"/>
                        </a:lnSpc>
                        <a:spcBef>
                          <a:spcPts val="570"/>
                        </a:spcBef>
                      </a:pPr>
                      <a:r>
                        <a:rPr sz="1100" b="1" dirty="0">
                          <a:latin typeface="Verdana"/>
                          <a:cs typeface="Verdana"/>
                        </a:rPr>
                        <a:t>University</a:t>
                      </a:r>
                    </a:p>
                  </a:txBody>
                  <a:tcPr marL="0" marR="0" marT="72390" marB="0" vert="vert27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55295" marR="153035" indent="-295910">
                        <a:lnSpc>
                          <a:spcPct val="103699"/>
                        </a:lnSpc>
                        <a:spcBef>
                          <a:spcPts val="540"/>
                        </a:spcBef>
                      </a:pPr>
                      <a:r>
                        <a:rPr sz="1100" b="1" dirty="0">
                          <a:latin typeface="Verdana"/>
                          <a:cs typeface="Verdana"/>
                        </a:rPr>
                        <a:t>Year of </a:t>
                      </a:r>
                      <a:r>
                        <a:rPr sz="1100" b="1" spc="-5" dirty="0">
                          <a:latin typeface="Verdana"/>
                          <a:cs typeface="Verdana"/>
                        </a:rPr>
                        <a:t>attaining</a:t>
                      </a:r>
                      <a:r>
                        <a:rPr sz="1100" b="1" spc="-45" dirty="0">
                          <a:latin typeface="Verdana"/>
                          <a:cs typeface="Verdana"/>
                        </a:rPr>
                        <a:t> </a:t>
                      </a:r>
                      <a:r>
                        <a:rPr sz="1100" b="1" spc="-5" dirty="0">
                          <a:latin typeface="Verdana"/>
                          <a:cs typeface="Verdana"/>
                        </a:rPr>
                        <a:t>higher  qualification</a:t>
                      </a:r>
                      <a:endParaRPr sz="1100" b="1" dirty="0">
                        <a:latin typeface="Verdana"/>
                        <a:cs typeface="Verdana"/>
                      </a:endParaRPr>
                    </a:p>
                  </a:txBody>
                  <a:tcPr marL="0" marR="0" marT="68580" marB="0" vert="vert27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vMerge="1">
                  <a:txBody>
                    <a:bodyPr/>
                    <a:lstStyle/>
                    <a:p>
                      <a:endParaRPr/>
                    </a:p>
                  </a:txBody>
                  <a:tcPr marL="0" marR="0" marT="73025" marB="0" vert="vert27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vMerge="1">
                  <a:txBody>
                    <a:bodyPr/>
                    <a:lstStyle/>
                    <a:p>
                      <a:endParaRPr/>
                    </a:p>
                  </a:txBody>
                  <a:tcPr marL="0" marR="0" marT="3175" marB="0" vert="vert27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vMerge="1">
                  <a:txBody>
                    <a:bodyPr/>
                    <a:lstStyle/>
                    <a:p>
                      <a:endParaRPr/>
                    </a:p>
                  </a:txBody>
                  <a:tcPr marL="0" marR="0" marT="69850" marB="0" vert="vert27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vMerge="1">
                  <a:txBody>
                    <a:bodyPr/>
                    <a:lstStyle/>
                    <a:p>
                      <a:endParaRPr/>
                    </a:p>
                  </a:txBody>
                  <a:tcPr marL="0" marR="0" marT="1905" marB="0" vert="vert27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vMerge="1">
                  <a:txBody>
                    <a:bodyPr/>
                    <a:lstStyle/>
                    <a:p>
                      <a:endParaRPr/>
                    </a:p>
                  </a:txBody>
                  <a:tcPr marL="0" marR="0" marT="5080" marB="0" vert="vert27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vMerge="1">
                  <a:txBody>
                    <a:bodyPr/>
                    <a:lstStyle/>
                    <a:p>
                      <a:endParaRPr/>
                    </a:p>
                  </a:txBody>
                  <a:tcPr marL="0" marR="0" marT="635" marB="0" vert="vert27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vMerge="1">
                  <a:txBody>
                    <a:bodyPr/>
                    <a:lstStyle/>
                    <a:p>
                      <a:endParaRPr/>
                    </a:p>
                  </a:txBody>
                  <a:tcPr marL="0" marR="0" marT="2540" marB="0" vert="vert27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vMerge="1">
                  <a:txBody>
                    <a:bodyPr/>
                    <a:lstStyle/>
                    <a:p>
                      <a:endParaRPr/>
                    </a:p>
                  </a:txBody>
                  <a:tcPr marL="0" marR="0" marT="0" marB="0" vert="vert27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vMerge="1">
                  <a:txBody>
                    <a:bodyPr/>
                    <a:lstStyle/>
                    <a:p>
                      <a:endParaRPr/>
                    </a:p>
                  </a:txBody>
                  <a:tcPr marL="0" marR="0" marT="4445" marB="0" vert="vert27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vMerge="1">
                  <a:txBody>
                    <a:bodyPr/>
                    <a:lstStyle/>
                    <a:p>
                      <a:endParaRPr/>
                    </a:p>
                  </a:txBody>
                  <a:tcPr marL="0" marR="0" marT="0" marB="0" vert="vert27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vMerge="1">
                  <a:txBody>
                    <a:bodyPr/>
                    <a:lstStyle/>
                    <a:p>
                      <a:endParaRPr/>
                    </a:p>
                  </a:txBody>
                  <a:tcPr marL="0" marR="0" marT="3175" marB="0" vert="vert27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r>
              <a:tr h="259605">
                <a:tc>
                  <a:txBody>
                    <a:bodyPr/>
                    <a:lstStyle/>
                    <a:p>
                      <a:pPr>
                        <a:lnSpc>
                          <a:spcPct val="100000"/>
                        </a:lnSpc>
                      </a:pPr>
                      <a:endParaRPr sz="8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cap="flat" cmpd="sng" algn="ctr">
                      <a:solidFill>
                        <a:srgbClr val="000000"/>
                      </a:solidFill>
                      <a:prstDash val="solid"/>
                      <a:round/>
                      <a:headEnd type="none" w="med" len="med"/>
                      <a:tailEnd type="none" w="med" len="med"/>
                    </a:lnB>
                  </a:tcPr>
                </a:tc>
                <a:tc>
                  <a:txBody>
                    <a:bodyPr/>
                    <a:lstStyle/>
                    <a:p>
                      <a:pPr>
                        <a:lnSpc>
                          <a:spcPct val="100000"/>
                        </a:lnSpc>
                      </a:pPr>
                      <a:endParaRPr sz="8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cap="flat" cmpd="sng" algn="ctr">
                      <a:solidFill>
                        <a:srgbClr val="000000"/>
                      </a:solidFill>
                      <a:prstDash val="solid"/>
                      <a:round/>
                      <a:headEnd type="none" w="med" len="med"/>
                      <a:tailEnd type="none" w="med" len="med"/>
                    </a:lnB>
                  </a:tcPr>
                </a:tc>
                <a:tc>
                  <a:txBody>
                    <a:bodyPr/>
                    <a:lstStyle/>
                    <a:p>
                      <a:pPr>
                        <a:lnSpc>
                          <a:spcPct val="100000"/>
                        </a:lnSpc>
                      </a:pPr>
                      <a:endParaRPr sz="8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cap="flat" cmpd="sng" algn="ctr">
                      <a:solidFill>
                        <a:srgbClr val="000000"/>
                      </a:solidFill>
                      <a:prstDash val="solid"/>
                      <a:round/>
                      <a:headEnd type="none" w="med" len="med"/>
                      <a:tailEnd type="none" w="med" len="med"/>
                    </a:lnB>
                  </a:tcPr>
                </a:tc>
                <a:tc>
                  <a:txBody>
                    <a:bodyPr/>
                    <a:lstStyle/>
                    <a:p>
                      <a:pPr>
                        <a:lnSpc>
                          <a:spcPct val="100000"/>
                        </a:lnSpc>
                      </a:pPr>
                      <a:endParaRPr sz="8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cap="flat" cmpd="sng" algn="ctr">
                      <a:solidFill>
                        <a:srgbClr val="000000"/>
                      </a:solidFill>
                      <a:prstDash val="solid"/>
                      <a:round/>
                      <a:headEnd type="none" w="med" len="med"/>
                      <a:tailEnd type="none" w="med" len="med"/>
                    </a:lnB>
                  </a:tcPr>
                </a:tc>
                <a:tc>
                  <a:txBody>
                    <a:bodyPr/>
                    <a:lstStyle/>
                    <a:p>
                      <a:pPr>
                        <a:lnSpc>
                          <a:spcPct val="100000"/>
                        </a:lnSpc>
                      </a:pPr>
                      <a:endParaRPr sz="8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cap="flat" cmpd="sng" algn="ctr">
                      <a:solidFill>
                        <a:srgbClr val="000000"/>
                      </a:solidFill>
                      <a:prstDash val="solid"/>
                      <a:round/>
                      <a:headEnd type="none" w="med" len="med"/>
                      <a:tailEnd type="none" w="med" len="med"/>
                    </a:lnB>
                  </a:tcPr>
                </a:tc>
                <a:tc>
                  <a:txBody>
                    <a:bodyPr/>
                    <a:lstStyle/>
                    <a:p>
                      <a:pPr>
                        <a:lnSpc>
                          <a:spcPct val="100000"/>
                        </a:lnSpc>
                      </a:pPr>
                      <a:endParaRPr sz="8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cap="flat" cmpd="sng" algn="ctr">
                      <a:solidFill>
                        <a:srgbClr val="000000"/>
                      </a:solidFill>
                      <a:prstDash val="solid"/>
                      <a:round/>
                      <a:headEnd type="none" w="med" len="med"/>
                      <a:tailEnd type="none" w="med" len="med"/>
                    </a:lnB>
                  </a:tcPr>
                </a:tc>
                <a:tc>
                  <a:txBody>
                    <a:bodyPr/>
                    <a:lstStyle/>
                    <a:p>
                      <a:pPr>
                        <a:lnSpc>
                          <a:spcPct val="100000"/>
                        </a:lnSpc>
                      </a:pPr>
                      <a:endParaRPr sz="8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cap="flat" cmpd="sng" algn="ctr">
                      <a:solidFill>
                        <a:srgbClr val="000000"/>
                      </a:solidFill>
                      <a:prstDash val="solid"/>
                      <a:round/>
                      <a:headEnd type="none" w="med" len="med"/>
                      <a:tailEnd type="none" w="med" len="med"/>
                    </a:lnB>
                  </a:tcPr>
                </a:tc>
                <a:tc>
                  <a:txBody>
                    <a:bodyPr/>
                    <a:lstStyle/>
                    <a:p>
                      <a:pPr>
                        <a:lnSpc>
                          <a:spcPct val="100000"/>
                        </a:lnSpc>
                      </a:pPr>
                      <a:endParaRPr sz="8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cap="flat" cmpd="sng" algn="ctr">
                      <a:solidFill>
                        <a:srgbClr val="000000"/>
                      </a:solidFill>
                      <a:prstDash val="solid"/>
                      <a:round/>
                      <a:headEnd type="none" w="med" len="med"/>
                      <a:tailEnd type="none" w="med" len="med"/>
                    </a:lnB>
                  </a:tcPr>
                </a:tc>
                <a:tc>
                  <a:txBody>
                    <a:bodyPr/>
                    <a:lstStyle/>
                    <a:p>
                      <a:pPr>
                        <a:lnSpc>
                          <a:spcPct val="100000"/>
                        </a:lnSpc>
                      </a:pPr>
                      <a:endParaRPr sz="8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cap="flat" cmpd="sng" algn="ctr">
                      <a:solidFill>
                        <a:srgbClr val="000000"/>
                      </a:solidFill>
                      <a:prstDash val="solid"/>
                      <a:round/>
                      <a:headEnd type="none" w="med" len="med"/>
                      <a:tailEnd type="none" w="med" len="med"/>
                    </a:lnB>
                  </a:tcPr>
                </a:tc>
                <a:tc>
                  <a:txBody>
                    <a:bodyPr/>
                    <a:lstStyle/>
                    <a:p>
                      <a:pPr>
                        <a:lnSpc>
                          <a:spcPct val="100000"/>
                        </a:lnSpc>
                      </a:pPr>
                      <a:endParaRPr sz="8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cap="flat" cmpd="sng" algn="ctr">
                      <a:solidFill>
                        <a:srgbClr val="000000"/>
                      </a:solidFill>
                      <a:prstDash val="solid"/>
                      <a:round/>
                      <a:headEnd type="none" w="med" len="med"/>
                      <a:tailEnd type="none" w="med" len="med"/>
                    </a:lnB>
                  </a:tcPr>
                </a:tc>
                <a:tc>
                  <a:txBody>
                    <a:bodyPr/>
                    <a:lstStyle/>
                    <a:p>
                      <a:pPr>
                        <a:lnSpc>
                          <a:spcPct val="100000"/>
                        </a:lnSpc>
                      </a:pPr>
                      <a:endParaRPr sz="8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cap="flat" cmpd="sng" algn="ctr">
                      <a:solidFill>
                        <a:srgbClr val="000000"/>
                      </a:solidFill>
                      <a:prstDash val="solid"/>
                      <a:round/>
                      <a:headEnd type="none" w="med" len="med"/>
                      <a:tailEnd type="none" w="med" len="med"/>
                    </a:lnB>
                  </a:tcPr>
                </a:tc>
                <a:tc>
                  <a:txBody>
                    <a:bodyPr/>
                    <a:lstStyle/>
                    <a:p>
                      <a:pPr>
                        <a:lnSpc>
                          <a:spcPct val="100000"/>
                        </a:lnSpc>
                      </a:pPr>
                      <a:endParaRPr sz="8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cap="flat" cmpd="sng" algn="ctr">
                      <a:solidFill>
                        <a:srgbClr val="000000"/>
                      </a:solidFill>
                      <a:prstDash val="solid"/>
                      <a:round/>
                      <a:headEnd type="none" w="med" len="med"/>
                      <a:tailEnd type="none" w="med" len="med"/>
                    </a:lnB>
                  </a:tcPr>
                </a:tc>
                <a:tc>
                  <a:txBody>
                    <a:bodyPr/>
                    <a:lstStyle/>
                    <a:p>
                      <a:pPr>
                        <a:lnSpc>
                          <a:spcPct val="100000"/>
                        </a:lnSpc>
                      </a:pPr>
                      <a:endParaRPr sz="8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cap="flat" cmpd="sng" algn="ctr">
                      <a:solidFill>
                        <a:srgbClr val="000000"/>
                      </a:solidFill>
                      <a:prstDash val="solid"/>
                      <a:round/>
                      <a:headEnd type="none" w="med" len="med"/>
                      <a:tailEnd type="none" w="med" len="med"/>
                    </a:lnB>
                  </a:tcPr>
                </a:tc>
                <a:tc>
                  <a:txBody>
                    <a:bodyPr/>
                    <a:lstStyle/>
                    <a:p>
                      <a:pPr>
                        <a:lnSpc>
                          <a:spcPct val="100000"/>
                        </a:lnSpc>
                      </a:pPr>
                      <a:endParaRPr sz="8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cap="flat" cmpd="sng" algn="ctr">
                      <a:solidFill>
                        <a:srgbClr val="000000"/>
                      </a:solidFill>
                      <a:prstDash val="solid"/>
                      <a:round/>
                      <a:headEnd type="none" w="med" len="med"/>
                      <a:tailEnd type="none" w="med" len="med"/>
                    </a:lnB>
                  </a:tcPr>
                </a:tc>
                <a:tc>
                  <a:txBody>
                    <a:bodyPr/>
                    <a:lstStyle/>
                    <a:p>
                      <a:pPr>
                        <a:lnSpc>
                          <a:spcPct val="100000"/>
                        </a:lnSpc>
                      </a:pPr>
                      <a:endParaRPr sz="8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cap="flat" cmpd="sng" algn="ctr">
                      <a:solidFill>
                        <a:srgbClr val="000000"/>
                      </a:solidFill>
                      <a:prstDash val="solid"/>
                      <a:round/>
                      <a:headEnd type="none" w="med" len="med"/>
                      <a:tailEnd type="none" w="med" len="med"/>
                    </a:lnB>
                  </a:tcPr>
                </a:tc>
              </a:tr>
              <a:tr h="259605">
                <a:tc>
                  <a:txBody>
                    <a:bodyPr/>
                    <a:lstStyle/>
                    <a:p>
                      <a:pPr>
                        <a:lnSpc>
                          <a:spcPct val="100000"/>
                        </a:lnSpc>
                      </a:pPr>
                      <a:endParaRPr sz="800" dirty="0">
                        <a:latin typeface="Times New Roman"/>
                        <a:cs typeface="Times New Roman"/>
                      </a:endParaRPr>
                    </a:p>
                  </a:txBody>
                  <a:tcPr marL="0" marR="0" marT="0" marB="0">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cap="flat" cmpd="sng" algn="ctr">
                      <a:solidFill>
                        <a:srgbClr val="000000"/>
                      </a:solidFill>
                      <a:prstDash val="solid"/>
                      <a:round/>
                      <a:headEnd type="none" w="med" len="med"/>
                      <a:tailEnd type="none" w="med" len="med"/>
                    </a:lnB>
                  </a:tcPr>
                </a:tc>
                <a:tc>
                  <a:txBody>
                    <a:bodyPr/>
                    <a:lstStyle/>
                    <a:p>
                      <a:pPr>
                        <a:lnSpc>
                          <a:spcPct val="100000"/>
                        </a:lnSpc>
                      </a:pPr>
                      <a:endParaRPr sz="800" dirty="0">
                        <a:latin typeface="Times New Roman"/>
                        <a:cs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cap="flat" cmpd="sng" algn="ctr">
                      <a:solidFill>
                        <a:srgbClr val="000000"/>
                      </a:solidFill>
                      <a:prstDash val="solid"/>
                      <a:round/>
                      <a:headEnd type="none" w="med" len="med"/>
                      <a:tailEnd type="none" w="med" len="med"/>
                    </a:lnB>
                  </a:tcPr>
                </a:tc>
                <a:tc>
                  <a:txBody>
                    <a:bodyPr/>
                    <a:lstStyle/>
                    <a:p>
                      <a:pPr>
                        <a:lnSpc>
                          <a:spcPct val="100000"/>
                        </a:lnSpc>
                      </a:pPr>
                      <a:endParaRPr sz="800" dirty="0">
                        <a:latin typeface="Times New Roman"/>
                        <a:cs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cap="flat" cmpd="sng" algn="ctr">
                      <a:solidFill>
                        <a:srgbClr val="000000"/>
                      </a:solidFill>
                      <a:prstDash val="solid"/>
                      <a:round/>
                      <a:headEnd type="none" w="med" len="med"/>
                      <a:tailEnd type="none" w="med" len="med"/>
                    </a:lnB>
                  </a:tcPr>
                </a:tc>
                <a:tc>
                  <a:txBody>
                    <a:bodyPr/>
                    <a:lstStyle/>
                    <a:p>
                      <a:pPr>
                        <a:lnSpc>
                          <a:spcPct val="100000"/>
                        </a:lnSpc>
                      </a:pPr>
                      <a:endParaRPr sz="800" dirty="0">
                        <a:latin typeface="Times New Roman"/>
                        <a:cs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cap="flat" cmpd="sng" algn="ctr">
                      <a:solidFill>
                        <a:srgbClr val="000000"/>
                      </a:solidFill>
                      <a:prstDash val="solid"/>
                      <a:round/>
                      <a:headEnd type="none" w="med" len="med"/>
                      <a:tailEnd type="none" w="med" len="med"/>
                    </a:lnB>
                  </a:tcPr>
                </a:tc>
                <a:tc>
                  <a:txBody>
                    <a:bodyPr/>
                    <a:lstStyle/>
                    <a:p>
                      <a:pPr>
                        <a:lnSpc>
                          <a:spcPct val="100000"/>
                        </a:lnSpc>
                      </a:pPr>
                      <a:endParaRPr sz="800" dirty="0">
                        <a:latin typeface="Times New Roman"/>
                        <a:cs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cap="flat" cmpd="sng" algn="ctr">
                      <a:solidFill>
                        <a:srgbClr val="000000"/>
                      </a:solidFill>
                      <a:prstDash val="solid"/>
                      <a:round/>
                      <a:headEnd type="none" w="med" len="med"/>
                      <a:tailEnd type="none" w="med" len="med"/>
                    </a:lnB>
                  </a:tcPr>
                </a:tc>
                <a:tc>
                  <a:txBody>
                    <a:bodyPr/>
                    <a:lstStyle/>
                    <a:p>
                      <a:pPr>
                        <a:lnSpc>
                          <a:spcPct val="100000"/>
                        </a:lnSpc>
                      </a:pPr>
                      <a:endParaRPr sz="800" dirty="0">
                        <a:latin typeface="Times New Roman"/>
                        <a:cs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cap="flat" cmpd="sng" algn="ctr">
                      <a:solidFill>
                        <a:srgbClr val="000000"/>
                      </a:solidFill>
                      <a:prstDash val="solid"/>
                      <a:round/>
                      <a:headEnd type="none" w="med" len="med"/>
                      <a:tailEnd type="none" w="med" len="med"/>
                    </a:lnB>
                  </a:tcPr>
                </a:tc>
                <a:tc>
                  <a:txBody>
                    <a:bodyPr/>
                    <a:lstStyle/>
                    <a:p>
                      <a:pPr>
                        <a:lnSpc>
                          <a:spcPct val="100000"/>
                        </a:lnSpc>
                      </a:pPr>
                      <a:endParaRPr sz="800" dirty="0">
                        <a:latin typeface="Times New Roman"/>
                        <a:cs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cap="flat" cmpd="sng" algn="ctr">
                      <a:solidFill>
                        <a:srgbClr val="000000"/>
                      </a:solidFill>
                      <a:prstDash val="solid"/>
                      <a:round/>
                      <a:headEnd type="none" w="med" len="med"/>
                      <a:tailEnd type="none" w="med" len="med"/>
                    </a:lnB>
                  </a:tcPr>
                </a:tc>
                <a:tc>
                  <a:txBody>
                    <a:bodyPr/>
                    <a:lstStyle/>
                    <a:p>
                      <a:pPr>
                        <a:lnSpc>
                          <a:spcPct val="100000"/>
                        </a:lnSpc>
                      </a:pPr>
                      <a:endParaRPr sz="800" dirty="0">
                        <a:latin typeface="Times New Roman"/>
                        <a:cs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cap="flat" cmpd="sng" algn="ctr">
                      <a:solidFill>
                        <a:srgbClr val="000000"/>
                      </a:solidFill>
                      <a:prstDash val="solid"/>
                      <a:round/>
                      <a:headEnd type="none" w="med" len="med"/>
                      <a:tailEnd type="none" w="med" len="med"/>
                    </a:lnB>
                  </a:tcPr>
                </a:tc>
                <a:tc>
                  <a:txBody>
                    <a:bodyPr/>
                    <a:lstStyle/>
                    <a:p>
                      <a:pPr>
                        <a:lnSpc>
                          <a:spcPct val="100000"/>
                        </a:lnSpc>
                      </a:pPr>
                      <a:endParaRPr sz="800" dirty="0">
                        <a:latin typeface="Times New Roman"/>
                        <a:cs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cap="flat" cmpd="sng" algn="ctr">
                      <a:solidFill>
                        <a:srgbClr val="000000"/>
                      </a:solidFill>
                      <a:prstDash val="solid"/>
                      <a:round/>
                      <a:headEnd type="none" w="med" len="med"/>
                      <a:tailEnd type="none" w="med" len="med"/>
                    </a:lnB>
                  </a:tcPr>
                </a:tc>
                <a:tc>
                  <a:txBody>
                    <a:bodyPr/>
                    <a:lstStyle/>
                    <a:p>
                      <a:pPr>
                        <a:lnSpc>
                          <a:spcPct val="100000"/>
                        </a:lnSpc>
                      </a:pPr>
                      <a:endParaRPr sz="800" dirty="0">
                        <a:latin typeface="Times New Roman"/>
                        <a:cs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cap="flat" cmpd="sng" algn="ctr">
                      <a:solidFill>
                        <a:srgbClr val="000000"/>
                      </a:solidFill>
                      <a:prstDash val="solid"/>
                      <a:round/>
                      <a:headEnd type="none" w="med" len="med"/>
                      <a:tailEnd type="none" w="med" len="med"/>
                    </a:lnB>
                  </a:tcPr>
                </a:tc>
                <a:tc>
                  <a:txBody>
                    <a:bodyPr/>
                    <a:lstStyle/>
                    <a:p>
                      <a:pPr>
                        <a:lnSpc>
                          <a:spcPct val="100000"/>
                        </a:lnSpc>
                      </a:pPr>
                      <a:endParaRPr sz="800" dirty="0">
                        <a:latin typeface="Times New Roman"/>
                        <a:cs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cap="flat" cmpd="sng" algn="ctr">
                      <a:solidFill>
                        <a:srgbClr val="000000"/>
                      </a:solidFill>
                      <a:prstDash val="solid"/>
                      <a:round/>
                      <a:headEnd type="none" w="med" len="med"/>
                      <a:tailEnd type="none" w="med" len="med"/>
                    </a:lnB>
                  </a:tcPr>
                </a:tc>
                <a:tc>
                  <a:txBody>
                    <a:bodyPr/>
                    <a:lstStyle/>
                    <a:p>
                      <a:pPr>
                        <a:lnSpc>
                          <a:spcPct val="100000"/>
                        </a:lnSpc>
                      </a:pPr>
                      <a:endParaRPr sz="800" dirty="0">
                        <a:latin typeface="Times New Roman"/>
                        <a:cs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cap="flat" cmpd="sng" algn="ctr">
                      <a:solidFill>
                        <a:srgbClr val="000000"/>
                      </a:solidFill>
                      <a:prstDash val="solid"/>
                      <a:round/>
                      <a:headEnd type="none" w="med" len="med"/>
                      <a:tailEnd type="none" w="med" len="med"/>
                    </a:lnB>
                  </a:tcPr>
                </a:tc>
                <a:tc>
                  <a:txBody>
                    <a:bodyPr/>
                    <a:lstStyle/>
                    <a:p>
                      <a:pPr>
                        <a:lnSpc>
                          <a:spcPct val="100000"/>
                        </a:lnSpc>
                      </a:pPr>
                      <a:endParaRPr sz="800" dirty="0">
                        <a:latin typeface="Times New Roman"/>
                        <a:cs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cap="flat" cmpd="sng" algn="ctr">
                      <a:solidFill>
                        <a:srgbClr val="000000"/>
                      </a:solidFill>
                      <a:prstDash val="solid"/>
                      <a:round/>
                      <a:headEnd type="none" w="med" len="med"/>
                      <a:tailEnd type="none" w="med" len="med"/>
                    </a:lnB>
                  </a:tcPr>
                </a:tc>
                <a:tc>
                  <a:txBody>
                    <a:bodyPr/>
                    <a:lstStyle/>
                    <a:p>
                      <a:pPr>
                        <a:lnSpc>
                          <a:spcPct val="100000"/>
                        </a:lnSpc>
                      </a:pPr>
                      <a:endParaRPr sz="800" dirty="0">
                        <a:latin typeface="Times New Roman"/>
                        <a:cs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cap="flat" cmpd="sng" algn="ctr">
                      <a:solidFill>
                        <a:srgbClr val="000000"/>
                      </a:solidFill>
                      <a:prstDash val="solid"/>
                      <a:round/>
                      <a:headEnd type="none" w="med" len="med"/>
                      <a:tailEnd type="none" w="med" len="med"/>
                    </a:lnB>
                  </a:tcPr>
                </a:tc>
                <a:tc>
                  <a:txBody>
                    <a:bodyPr/>
                    <a:lstStyle/>
                    <a:p>
                      <a:pPr>
                        <a:lnSpc>
                          <a:spcPct val="100000"/>
                        </a:lnSpc>
                      </a:pPr>
                      <a:endParaRPr sz="800" dirty="0">
                        <a:latin typeface="Times New Roman"/>
                        <a:cs typeface="Times New Roman"/>
                      </a:endParaRPr>
                    </a:p>
                  </a:txBody>
                  <a:tcPr marL="0" marR="0" marT="0" marB="0">
                    <a:lnL w="6350" cap="flat" cmpd="sng" algn="ctr">
                      <a:solidFill>
                        <a:srgbClr val="000000"/>
                      </a:solidFill>
                      <a:prstDash val="solid"/>
                      <a:round/>
                      <a:headEnd type="none" w="med" len="med"/>
                      <a:tailEnd type="none" w="med" len="med"/>
                    </a:lnL>
                    <a:lnR w="6350">
                      <a:solidFill>
                        <a:srgbClr val="000000"/>
                      </a:solidFill>
                      <a:prstDash val="solid"/>
                    </a:lnR>
                    <a:lnT w="6350">
                      <a:solidFill>
                        <a:srgbClr val="000000"/>
                      </a:solidFill>
                      <a:prstDash val="solid"/>
                    </a:lnT>
                    <a:lnB w="6350" cap="flat" cmpd="sng" algn="ctr">
                      <a:solidFill>
                        <a:srgbClr val="000000"/>
                      </a:solidFill>
                      <a:prstDash val="solid"/>
                      <a:round/>
                      <a:headEnd type="none" w="med" len="med"/>
                      <a:tailEnd type="none" w="med" len="med"/>
                    </a:lnB>
                  </a:tcPr>
                </a:tc>
              </a:tr>
              <a:tr h="259605">
                <a:tc>
                  <a:txBody>
                    <a:bodyPr/>
                    <a:lstStyle/>
                    <a:p>
                      <a:pPr>
                        <a:lnSpc>
                          <a:spcPct val="100000"/>
                        </a:lnSpc>
                      </a:pPr>
                      <a:endParaRPr sz="800" dirty="0">
                        <a:latin typeface="Times New Roman"/>
                        <a:cs typeface="Times New Roman"/>
                      </a:endParaRPr>
                    </a:p>
                  </a:txBody>
                  <a:tcPr marL="0" marR="0" marT="0" marB="0">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tcPr>
                </a:tc>
                <a:tc>
                  <a:txBody>
                    <a:bodyPr/>
                    <a:lstStyle/>
                    <a:p>
                      <a:pPr>
                        <a:lnSpc>
                          <a:spcPct val="100000"/>
                        </a:lnSpc>
                      </a:pPr>
                      <a:endParaRPr sz="800" dirty="0">
                        <a:latin typeface="Times New Roman"/>
                        <a:cs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tcPr>
                </a:tc>
                <a:tc>
                  <a:txBody>
                    <a:bodyPr/>
                    <a:lstStyle/>
                    <a:p>
                      <a:pPr>
                        <a:lnSpc>
                          <a:spcPct val="100000"/>
                        </a:lnSpc>
                      </a:pPr>
                      <a:endParaRPr sz="800" dirty="0">
                        <a:latin typeface="Times New Roman"/>
                        <a:cs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tcPr>
                </a:tc>
                <a:tc>
                  <a:txBody>
                    <a:bodyPr/>
                    <a:lstStyle/>
                    <a:p>
                      <a:pPr>
                        <a:lnSpc>
                          <a:spcPct val="100000"/>
                        </a:lnSpc>
                      </a:pPr>
                      <a:endParaRPr sz="800" dirty="0">
                        <a:latin typeface="Times New Roman"/>
                        <a:cs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tcPr>
                </a:tc>
                <a:tc>
                  <a:txBody>
                    <a:bodyPr/>
                    <a:lstStyle/>
                    <a:p>
                      <a:pPr>
                        <a:lnSpc>
                          <a:spcPct val="100000"/>
                        </a:lnSpc>
                      </a:pPr>
                      <a:endParaRPr sz="800" dirty="0">
                        <a:latin typeface="Times New Roman"/>
                        <a:cs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tcPr>
                </a:tc>
                <a:tc>
                  <a:txBody>
                    <a:bodyPr/>
                    <a:lstStyle/>
                    <a:p>
                      <a:pPr>
                        <a:lnSpc>
                          <a:spcPct val="100000"/>
                        </a:lnSpc>
                      </a:pPr>
                      <a:endParaRPr sz="800" dirty="0">
                        <a:latin typeface="Times New Roman"/>
                        <a:cs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tcPr>
                </a:tc>
                <a:tc>
                  <a:txBody>
                    <a:bodyPr/>
                    <a:lstStyle/>
                    <a:p>
                      <a:pPr>
                        <a:lnSpc>
                          <a:spcPct val="100000"/>
                        </a:lnSpc>
                      </a:pPr>
                      <a:endParaRPr sz="800" dirty="0">
                        <a:latin typeface="Times New Roman"/>
                        <a:cs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tcPr>
                </a:tc>
                <a:tc>
                  <a:txBody>
                    <a:bodyPr/>
                    <a:lstStyle/>
                    <a:p>
                      <a:pPr>
                        <a:lnSpc>
                          <a:spcPct val="100000"/>
                        </a:lnSpc>
                      </a:pPr>
                      <a:endParaRPr sz="800" dirty="0">
                        <a:latin typeface="Times New Roman"/>
                        <a:cs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tcPr>
                </a:tc>
                <a:tc>
                  <a:txBody>
                    <a:bodyPr/>
                    <a:lstStyle/>
                    <a:p>
                      <a:pPr>
                        <a:lnSpc>
                          <a:spcPct val="100000"/>
                        </a:lnSpc>
                      </a:pPr>
                      <a:endParaRPr sz="800" dirty="0">
                        <a:latin typeface="Times New Roman"/>
                        <a:cs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tcPr>
                </a:tc>
                <a:tc>
                  <a:txBody>
                    <a:bodyPr/>
                    <a:lstStyle/>
                    <a:p>
                      <a:pPr>
                        <a:lnSpc>
                          <a:spcPct val="100000"/>
                        </a:lnSpc>
                      </a:pPr>
                      <a:endParaRPr sz="800" dirty="0">
                        <a:latin typeface="Times New Roman"/>
                        <a:cs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tcPr>
                </a:tc>
                <a:tc>
                  <a:txBody>
                    <a:bodyPr/>
                    <a:lstStyle/>
                    <a:p>
                      <a:pPr>
                        <a:lnSpc>
                          <a:spcPct val="100000"/>
                        </a:lnSpc>
                      </a:pPr>
                      <a:endParaRPr sz="800" dirty="0">
                        <a:latin typeface="Times New Roman"/>
                        <a:cs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tcPr>
                </a:tc>
                <a:tc>
                  <a:txBody>
                    <a:bodyPr/>
                    <a:lstStyle/>
                    <a:p>
                      <a:pPr>
                        <a:lnSpc>
                          <a:spcPct val="100000"/>
                        </a:lnSpc>
                      </a:pPr>
                      <a:endParaRPr sz="800" dirty="0">
                        <a:latin typeface="Times New Roman"/>
                        <a:cs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tcPr>
                </a:tc>
                <a:tc>
                  <a:txBody>
                    <a:bodyPr/>
                    <a:lstStyle/>
                    <a:p>
                      <a:pPr>
                        <a:lnSpc>
                          <a:spcPct val="100000"/>
                        </a:lnSpc>
                      </a:pPr>
                      <a:endParaRPr sz="800" dirty="0">
                        <a:latin typeface="Times New Roman"/>
                        <a:cs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tcPr>
                </a:tc>
                <a:tc>
                  <a:txBody>
                    <a:bodyPr/>
                    <a:lstStyle/>
                    <a:p>
                      <a:pPr>
                        <a:lnSpc>
                          <a:spcPct val="100000"/>
                        </a:lnSpc>
                      </a:pPr>
                      <a:endParaRPr sz="800" dirty="0">
                        <a:latin typeface="Times New Roman"/>
                        <a:cs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tcPr>
                </a:tc>
                <a:tc>
                  <a:txBody>
                    <a:bodyPr/>
                    <a:lstStyle/>
                    <a:p>
                      <a:pPr>
                        <a:lnSpc>
                          <a:spcPct val="100000"/>
                        </a:lnSpc>
                      </a:pPr>
                      <a:endParaRPr sz="800" dirty="0">
                        <a:latin typeface="Times New Roman"/>
                        <a:cs typeface="Times New Roman"/>
                      </a:endParaRPr>
                    </a:p>
                  </a:txBody>
                  <a:tcPr marL="0" marR="0" marT="0" marB="0">
                    <a:lnL w="6350" cap="flat" cmpd="sng" algn="ctr">
                      <a:solidFill>
                        <a:srgbClr val="000000"/>
                      </a:solidFill>
                      <a:prstDash val="solid"/>
                      <a:round/>
                      <a:headEnd type="none" w="med" len="med"/>
                      <a:tailEnd type="none" w="med" len="med"/>
                    </a:lnL>
                    <a:lnR w="6350">
                      <a:solidFill>
                        <a:srgbClr val="000000"/>
                      </a:solidFill>
                      <a:prstDash val="solid"/>
                    </a:lnR>
                    <a:lnT w="6350">
                      <a:solidFill>
                        <a:srgbClr val="000000"/>
                      </a:solidFill>
                      <a:prstDash val="solid"/>
                    </a:lnT>
                    <a:lnB w="6350">
                      <a:solidFill>
                        <a:srgbClr val="000000"/>
                      </a:solidFill>
                      <a:prstDash val="solid"/>
                    </a:lnB>
                  </a:tcPr>
                </a:tc>
              </a:tr>
            </a:tbl>
          </a:graphicData>
        </a:graphic>
      </p:graphicFrame>
    </p:spTree>
    <p:extLst>
      <p:ext uri="{BB962C8B-B14F-4D97-AF65-F5344CB8AC3E}">
        <p14:creationId xmlns:p14="http://schemas.microsoft.com/office/powerpoint/2010/main" xmlns="" val="330337668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533400"/>
            <a:ext cx="8991600" cy="707886"/>
          </a:xfrm>
          <a:prstGeom prst="rect">
            <a:avLst/>
          </a:prstGeom>
        </p:spPr>
        <p:txBody>
          <a:bodyPr wrap="square">
            <a:spAutoFit/>
          </a:bodyPr>
          <a:lstStyle/>
          <a:p>
            <a:r>
              <a:rPr lang="en-US" sz="2200" b="1" dirty="0">
                <a:solidFill>
                  <a:srgbClr val="0000CC"/>
                </a:solidFill>
                <a:latin typeface="Times New Roman" panose="02020603050405020304" pitchFamily="18" charset="0"/>
                <a:cs typeface="Times New Roman" panose="02020603050405020304" pitchFamily="18" charset="0"/>
              </a:rPr>
              <a:t>5.1. Student-Faculty Ratio (SFR)</a:t>
            </a:r>
          </a:p>
          <a:p>
            <a:endParaRPr lang="en-US" b="1" dirty="0" smtClean="0">
              <a:latin typeface="Times New Roman" panose="02020603050405020304" pitchFamily="18" charset="0"/>
              <a:cs typeface="Times New Roman" panose="02020603050405020304" pitchFamily="18" charset="0"/>
            </a:endParaRPr>
          </a:p>
        </p:txBody>
      </p:sp>
      <p:sp>
        <p:nvSpPr>
          <p:cNvPr id="6"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
        <p:nvSpPr>
          <p:cNvPr id="2" name="Rectangle 1"/>
          <p:cNvSpPr/>
          <p:nvPr/>
        </p:nvSpPr>
        <p:spPr>
          <a:xfrm>
            <a:off x="228600" y="914400"/>
            <a:ext cx="9220200" cy="5216813"/>
          </a:xfrm>
          <a:prstGeom prst="rect">
            <a:avLst/>
          </a:prstGeom>
        </p:spPr>
        <p:txBody>
          <a:bodyPr wrap="square">
            <a:spAutoFit/>
          </a:bodyPr>
          <a:lstStyle/>
          <a:p>
            <a:r>
              <a:rPr lang="en-IN" dirty="0"/>
              <a:t>(To be calculated at </a:t>
            </a:r>
            <a:r>
              <a:rPr lang="en-IN" b="1" dirty="0"/>
              <a:t>Department</a:t>
            </a:r>
            <a:r>
              <a:rPr lang="en-IN" dirty="0"/>
              <a:t> Level)  </a:t>
            </a:r>
          </a:p>
          <a:p>
            <a:pPr algn="just">
              <a:lnSpc>
                <a:spcPct val="150000"/>
              </a:lnSpc>
            </a:pPr>
            <a:r>
              <a:rPr lang="en-IN" dirty="0" smtClean="0"/>
              <a:t>No</a:t>
            </a:r>
            <a:r>
              <a:rPr lang="en-IN" dirty="0"/>
              <a:t>. of UG Programs in the Department (n): __________ </a:t>
            </a:r>
            <a:endParaRPr lang="en-IN" dirty="0" smtClean="0"/>
          </a:p>
          <a:p>
            <a:pPr algn="just">
              <a:lnSpc>
                <a:spcPct val="150000"/>
              </a:lnSpc>
            </a:pPr>
            <a:r>
              <a:rPr lang="en-IN" dirty="0" smtClean="0"/>
              <a:t>No</a:t>
            </a:r>
            <a:r>
              <a:rPr lang="en-IN" dirty="0"/>
              <a:t>. of PG Programs in the Department (m): __________ </a:t>
            </a:r>
            <a:endParaRPr lang="en-IN" dirty="0" smtClean="0"/>
          </a:p>
          <a:p>
            <a:pPr algn="just">
              <a:lnSpc>
                <a:spcPct val="150000"/>
              </a:lnSpc>
            </a:pPr>
            <a:r>
              <a:rPr lang="en-IN" b="1" dirty="0" smtClean="0">
                <a:solidFill>
                  <a:srgbClr val="FF0000"/>
                </a:solidFill>
              </a:rPr>
              <a:t>No</a:t>
            </a:r>
            <a:r>
              <a:rPr lang="en-IN" b="1" dirty="0">
                <a:solidFill>
                  <a:srgbClr val="FF0000"/>
                </a:solidFill>
              </a:rPr>
              <a:t>. of Students in UG 2nd Year= u1 </a:t>
            </a:r>
            <a:endParaRPr lang="en-IN" b="1" dirty="0" smtClean="0">
              <a:solidFill>
                <a:srgbClr val="FF0000"/>
              </a:solidFill>
            </a:endParaRPr>
          </a:p>
          <a:p>
            <a:pPr algn="just">
              <a:lnSpc>
                <a:spcPct val="150000"/>
              </a:lnSpc>
            </a:pPr>
            <a:r>
              <a:rPr lang="en-IN" b="1" dirty="0" smtClean="0">
                <a:solidFill>
                  <a:srgbClr val="FF0000"/>
                </a:solidFill>
              </a:rPr>
              <a:t>No</a:t>
            </a:r>
            <a:r>
              <a:rPr lang="en-IN" b="1" dirty="0">
                <a:solidFill>
                  <a:srgbClr val="FF0000"/>
                </a:solidFill>
              </a:rPr>
              <a:t>. of Students in UG 3rd Year= u2  </a:t>
            </a:r>
            <a:endParaRPr lang="en-IN" b="1" dirty="0" smtClean="0">
              <a:solidFill>
                <a:srgbClr val="FF0000"/>
              </a:solidFill>
            </a:endParaRPr>
          </a:p>
          <a:p>
            <a:pPr algn="just">
              <a:lnSpc>
                <a:spcPct val="150000"/>
              </a:lnSpc>
            </a:pPr>
            <a:r>
              <a:rPr lang="en-IN" b="1" dirty="0" smtClean="0">
                <a:solidFill>
                  <a:srgbClr val="FF0000"/>
                </a:solidFill>
              </a:rPr>
              <a:t>No</a:t>
            </a:r>
            <a:r>
              <a:rPr lang="en-IN" b="1" dirty="0">
                <a:solidFill>
                  <a:srgbClr val="FF0000"/>
                </a:solidFill>
              </a:rPr>
              <a:t>. of Students in UG 4th Year= u3  </a:t>
            </a:r>
            <a:endParaRPr lang="en-IN" b="1" dirty="0" smtClean="0">
              <a:solidFill>
                <a:srgbClr val="FF0000"/>
              </a:solidFill>
            </a:endParaRPr>
          </a:p>
          <a:p>
            <a:pPr algn="just">
              <a:lnSpc>
                <a:spcPct val="150000"/>
              </a:lnSpc>
            </a:pPr>
            <a:r>
              <a:rPr lang="en-IN" b="1" dirty="0" smtClean="0">
                <a:solidFill>
                  <a:srgbClr val="0000CC"/>
                </a:solidFill>
              </a:rPr>
              <a:t>No</a:t>
            </a:r>
            <a:r>
              <a:rPr lang="en-IN" b="1" dirty="0">
                <a:solidFill>
                  <a:srgbClr val="0000CC"/>
                </a:solidFill>
              </a:rPr>
              <a:t>. of Students in PG 1st Year= p1  </a:t>
            </a:r>
            <a:endParaRPr lang="en-IN" b="1" dirty="0" smtClean="0">
              <a:solidFill>
                <a:srgbClr val="0000CC"/>
              </a:solidFill>
            </a:endParaRPr>
          </a:p>
          <a:p>
            <a:pPr algn="just">
              <a:lnSpc>
                <a:spcPct val="150000"/>
              </a:lnSpc>
            </a:pPr>
            <a:r>
              <a:rPr lang="en-IN" b="1" dirty="0" smtClean="0">
                <a:solidFill>
                  <a:srgbClr val="0000CC"/>
                </a:solidFill>
              </a:rPr>
              <a:t>No</a:t>
            </a:r>
            <a:r>
              <a:rPr lang="en-IN" b="1" dirty="0">
                <a:solidFill>
                  <a:srgbClr val="0000CC"/>
                </a:solidFill>
              </a:rPr>
              <a:t>. of Students in PG 2nd Year= p2  </a:t>
            </a:r>
            <a:endParaRPr lang="en-IN" b="1" dirty="0" smtClean="0">
              <a:solidFill>
                <a:srgbClr val="0000CC"/>
              </a:solidFill>
            </a:endParaRPr>
          </a:p>
          <a:p>
            <a:pPr algn="just">
              <a:lnSpc>
                <a:spcPct val="150000"/>
              </a:lnSpc>
            </a:pPr>
            <a:r>
              <a:rPr lang="en-IN" b="1" dirty="0" smtClean="0"/>
              <a:t>N</a:t>
            </a:r>
            <a:r>
              <a:rPr lang="en-IN" dirty="0" smtClean="0"/>
              <a:t>o</a:t>
            </a:r>
            <a:r>
              <a:rPr lang="en-IN" dirty="0"/>
              <a:t>. of Students = Sanctioned Intake + Actual admitted lateral entry students  (The above data to be provided considering all the UG and PG programs of the department)  </a:t>
            </a:r>
          </a:p>
          <a:p>
            <a:pPr algn="just">
              <a:lnSpc>
                <a:spcPct val="150000"/>
              </a:lnSpc>
            </a:pPr>
            <a:r>
              <a:rPr lang="en-IN" dirty="0"/>
              <a:t>S=Number of Students in the Department = UG1 + UG2 +… +</a:t>
            </a:r>
            <a:r>
              <a:rPr lang="en-IN" dirty="0" err="1"/>
              <a:t>UGn</a:t>
            </a:r>
            <a:r>
              <a:rPr lang="en-IN" dirty="0"/>
              <a:t> + PG1 + …</a:t>
            </a:r>
            <a:r>
              <a:rPr lang="en-IN" dirty="0" err="1"/>
              <a:t>PGn</a:t>
            </a:r>
            <a:r>
              <a:rPr lang="en-IN" dirty="0"/>
              <a:t>  </a:t>
            </a:r>
          </a:p>
          <a:p>
            <a:pPr algn="just">
              <a:lnSpc>
                <a:spcPct val="150000"/>
              </a:lnSpc>
            </a:pPr>
            <a:r>
              <a:rPr lang="en-IN" dirty="0"/>
              <a:t>F = Total Number of Faculty Members in the Department (excluding first year faculty)  </a:t>
            </a:r>
          </a:p>
          <a:p>
            <a:r>
              <a:rPr lang="en-IN" dirty="0"/>
              <a:t>Student Teacher Ratio (STR) = S / F </a:t>
            </a:r>
          </a:p>
        </p:txBody>
      </p:sp>
    </p:spTree>
    <p:extLst>
      <p:ext uri="{BB962C8B-B14F-4D97-AF65-F5344CB8AC3E}">
        <p14:creationId xmlns:p14="http://schemas.microsoft.com/office/powerpoint/2010/main" xmlns="" val="7349337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txBox="1">
            <a:spLocks noGrp="1"/>
          </p:cNvSpPr>
          <p:nvPr>
            <p:ph type="sldNum" sz="quarter" idx="4294967295"/>
          </p:nvPr>
        </p:nvSpPr>
        <p:spPr>
          <a:xfrm>
            <a:off x="12553249" y="6374152"/>
            <a:ext cx="239059" cy="384721"/>
          </a:xfrm>
          <a:prstGeom prst="rect">
            <a:avLst/>
          </a:prstGeom>
        </p:spPr>
        <p:txBody>
          <a:bodyPr vert="horz" wrap="square" lIns="0" tIns="0" rIns="0" bIns="0" rtlCol="0">
            <a:spAutoFit/>
          </a:bodyPr>
          <a:lstStyle/>
          <a:p>
            <a:pPr marL="17316">
              <a:lnSpc>
                <a:spcPts val="961"/>
              </a:lnSpc>
            </a:pPr>
            <a:fld id="{81D60167-4931-47E6-BA6A-407CBD079E47}" type="slidenum">
              <a:rPr dirty="0"/>
              <a:pPr marL="17316">
                <a:lnSpc>
                  <a:spcPts val="961"/>
                </a:lnSpc>
              </a:pPr>
              <a:t>37</a:t>
            </a:fld>
            <a:endParaRPr dirty="0"/>
          </a:p>
        </p:txBody>
      </p:sp>
      <p:graphicFrame>
        <p:nvGraphicFramePr>
          <p:cNvPr id="8" name="object 8"/>
          <p:cNvGraphicFramePr>
            <a:graphicFrameLocks noGrp="1"/>
          </p:cNvGraphicFramePr>
          <p:nvPr>
            <p:extLst>
              <p:ext uri="{D42A27DB-BD31-4B8C-83A1-F6EECF244321}">
                <p14:modId xmlns:p14="http://schemas.microsoft.com/office/powerpoint/2010/main" xmlns="" val="2402084420"/>
              </p:ext>
            </p:extLst>
          </p:nvPr>
        </p:nvGraphicFramePr>
        <p:xfrm>
          <a:off x="533399" y="304798"/>
          <a:ext cx="8991600" cy="5791202"/>
        </p:xfrm>
        <a:graphic>
          <a:graphicData uri="http://schemas.openxmlformats.org/drawingml/2006/table">
            <a:tbl>
              <a:tblPr firstRow="1" bandRow="1">
                <a:tableStyleId>{2D5ABB26-0587-4C30-8999-92F81FD0307C}</a:tableStyleId>
              </a:tblPr>
              <a:tblGrid>
                <a:gridCol w="2767216"/>
                <a:gridCol w="2093033"/>
                <a:gridCol w="2284994"/>
                <a:gridCol w="1846357"/>
              </a:tblGrid>
              <a:tr h="210223">
                <a:tc>
                  <a:txBody>
                    <a:bodyPr/>
                    <a:lstStyle/>
                    <a:p>
                      <a:pPr marL="34290" algn="ctr">
                        <a:lnSpc>
                          <a:spcPct val="100000"/>
                        </a:lnSpc>
                        <a:spcBef>
                          <a:spcPts val="165"/>
                        </a:spcBef>
                      </a:pPr>
                      <a:r>
                        <a:rPr sz="1200" b="1" spc="-5" dirty="0">
                          <a:latin typeface="Verdana"/>
                          <a:cs typeface="Verdana"/>
                        </a:rPr>
                        <a:t>Year</a:t>
                      </a:r>
                      <a:endParaRPr sz="1200" b="1" dirty="0">
                        <a:latin typeface="Verdana"/>
                        <a:cs typeface="Verdana"/>
                      </a:endParaRPr>
                    </a:p>
                  </a:txBody>
                  <a:tcPr marL="0" marR="0" marT="14287"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35" algn="ctr">
                        <a:lnSpc>
                          <a:spcPct val="100000"/>
                        </a:lnSpc>
                        <a:spcBef>
                          <a:spcPts val="165"/>
                        </a:spcBef>
                      </a:pPr>
                      <a:r>
                        <a:rPr sz="1200" b="1" spc="-5" dirty="0">
                          <a:latin typeface="Verdana"/>
                          <a:cs typeface="Verdana"/>
                        </a:rPr>
                        <a:t>CAY</a:t>
                      </a:r>
                      <a:endParaRPr sz="1200" b="1">
                        <a:latin typeface="Verdana"/>
                        <a:cs typeface="Verdana"/>
                      </a:endParaRPr>
                    </a:p>
                  </a:txBody>
                  <a:tcPr marL="0" marR="0" marT="14287"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165"/>
                        </a:spcBef>
                      </a:pPr>
                      <a:r>
                        <a:rPr sz="1200" b="1" spc="-5" dirty="0">
                          <a:latin typeface="Verdana"/>
                          <a:cs typeface="Verdana"/>
                        </a:rPr>
                        <a:t>CAYm1</a:t>
                      </a:r>
                      <a:endParaRPr sz="1200" b="1">
                        <a:latin typeface="Verdana"/>
                        <a:cs typeface="Verdana"/>
                      </a:endParaRPr>
                    </a:p>
                  </a:txBody>
                  <a:tcPr marL="0" marR="0" marT="14287"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165"/>
                        </a:spcBef>
                      </a:pPr>
                      <a:r>
                        <a:rPr sz="1200" b="1" spc="-5" dirty="0">
                          <a:latin typeface="Verdana"/>
                          <a:cs typeface="Verdana"/>
                        </a:rPr>
                        <a:t>CAYm2</a:t>
                      </a:r>
                      <a:endParaRPr sz="1200" b="1">
                        <a:latin typeface="Verdana"/>
                        <a:cs typeface="Verdana"/>
                      </a:endParaRPr>
                    </a:p>
                  </a:txBody>
                  <a:tcPr marL="0" marR="0" marT="14287"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r>
              <a:tr h="214004">
                <a:tc>
                  <a:txBody>
                    <a:bodyPr/>
                    <a:lstStyle/>
                    <a:p>
                      <a:pPr marL="33655" algn="ctr">
                        <a:lnSpc>
                          <a:spcPct val="100000"/>
                        </a:lnSpc>
                        <a:spcBef>
                          <a:spcPts val="180"/>
                        </a:spcBef>
                      </a:pPr>
                      <a:r>
                        <a:rPr sz="1200" b="1" spc="-5" dirty="0">
                          <a:latin typeface="Verdana"/>
                          <a:cs typeface="Verdana"/>
                        </a:rPr>
                        <a:t>u1.1</a:t>
                      </a:r>
                      <a:endParaRPr sz="1200" b="1" dirty="0">
                        <a:latin typeface="Verdana"/>
                        <a:cs typeface="Verdana"/>
                      </a:endParaRPr>
                    </a:p>
                  </a:txBody>
                  <a:tcPr marL="0" marR="0" marT="1558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r>
              <a:tr h="204931">
                <a:tc>
                  <a:txBody>
                    <a:bodyPr/>
                    <a:lstStyle/>
                    <a:p>
                      <a:pPr marL="33655" algn="ctr">
                        <a:lnSpc>
                          <a:spcPct val="100000"/>
                        </a:lnSpc>
                        <a:spcBef>
                          <a:spcPts val="140"/>
                        </a:spcBef>
                      </a:pPr>
                      <a:r>
                        <a:rPr sz="1200" b="1" spc="-5" dirty="0">
                          <a:latin typeface="Verdana"/>
                          <a:cs typeface="Verdana"/>
                        </a:rPr>
                        <a:t>u1.2</a:t>
                      </a:r>
                      <a:endParaRPr sz="1200" b="1" dirty="0">
                        <a:latin typeface="Verdana"/>
                        <a:cs typeface="Verdana"/>
                      </a:endParaRPr>
                    </a:p>
                  </a:txBody>
                  <a:tcPr marL="0" marR="0" marT="12123"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r>
              <a:tr h="219301">
                <a:tc>
                  <a:txBody>
                    <a:bodyPr/>
                    <a:lstStyle/>
                    <a:p>
                      <a:pPr marL="33655" algn="ctr">
                        <a:lnSpc>
                          <a:spcPct val="100000"/>
                        </a:lnSpc>
                        <a:spcBef>
                          <a:spcPts val="190"/>
                        </a:spcBef>
                      </a:pPr>
                      <a:r>
                        <a:rPr sz="1200" b="1" spc="-5" dirty="0">
                          <a:latin typeface="Verdana"/>
                          <a:cs typeface="Verdana"/>
                        </a:rPr>
                        <a:t>u1.3</a:t>
                      </a:r>
                      <a:endParaRPr sz="1200" b="1" dirty="0">
                        <a:latin typeface="Verdana"/>
                        <a:cs typeface="Verdana"/>
                      </a:endParaRPr>
                    </a:p>
                  </a:txBody>
                  <a:tcPr marL="0" marR="0" marT="16452"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r>
              <a:tr h="211736">
                <a:tc>
                  <a:txBody>
                    <a:bodyPr/>
                    <a:lstStyle/>
                    <a:p>
                      <a:pPr marL="35560" algn="ctr">
                        <a:lnSpc>
                          <a:spcPct val="100000"/>
                        </a:lnSpc>
                        <a:spcBef>
                          <a:spcPts val="165"/>
                        </a:spcBef>
                      </a:pPr>
                      <a:r>
                        <a:rPr sz="1200" b="1" dirty="0">
                          <a:latin typeface="Verdana"/>
                          <a:cs typeface="Verdana"/>
                        </a:rPr>
                        <a:t>UG1</a:t>
                      </a:r>
                    </a:p>
                  </a:txBody>
                  <a:tcPr marL="0" marR="0" marT="14287"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35" algn="ctr">
                        <a:lnSpc>
                          <a:spcPct val="100000"/>
                        </a:lnSpc>
                        <a:spcBef>
                          <a:spcPts val="165"/>
                        </a:spcBef>
                      </a:pPr>
                      <a:r>
                        <a:rPr sz="1200" b="1" spc="-5" dirty="0">
                          <a:latin typeface="Verdana"/>
                          <a:cs typeface="Verdana"/>
                        </a:rPr>
                        <a:t>u1.1+u1.2+u1.3</a:t>
                      </a:r>
                      <a:endParaRPr sz="1200" b="1">
                        <a:latin typeface="Verdana"/>
                        <a:cs typeface="Verdana"/>
                      </a:endParaRPr>
                    </a:p>
                  </a:txBody>
                  <a:tcPr marL="0" marR="0" marT="14287"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165"/>
                        </a:spcBef>
                      </a:pPr>
                      <a:r>
                        <a:rPr sz="1200" b="1" spc="-5" dirty="0">
                          <a:latin typeface="Verdana"/>
                          <a:cs typeface="Verdana"/>
                        </a:rPr>
                        <a:t>u1.1+u1.2+u1.3</a:t>
                      </a:r>
                      <a:endParaRPr sz="1200" b="1">
                        <a:latin typeface="Verdana"/>
                        <a:cs typeface="Verdana"/>
                      </a:endParaRPr>
                    </a:p>
                  </a:txBody>
                  <a:tcPr marL="0" marR="0" marT="14287"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165"/>
                        </a:spcBef>
                      </a:pPr>
                      <a:r>
                        <a:rPr sz="1200" b="1" spc="-5" dirty="0">
                          <a:latin typeface="Verdana"/>
                          <a:cs typeface="Verdana"/>
                        </a:rPr>
                        <a:t>u1.1+u1.2+u1.3</a:t>
                      </a:r>
                      <a:endParaRPr sz="1200" b="1">
                        <a:latin typeface="Verdana"/>
                        <a:cs typeface="Verdana"/>
                      </a:endParaRPr>
                    </a:p>
                  </a:txBody>
                  <a:tcPr marL="0" marR="0" marT="14287"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r>
              <a:tr h="211736">
                <a:tc>
                  <a:txBody>
                    <a:bodyPr/>
                    <a:lstStyle/>
                    <a:p>
                      <a:pPr marL="36195" algn="ctr">
                        <a:lnSpc>
                          <a:spcPct val="100000"/>
                        </a:lnSpc>
                        <a:spcBef>
                          <a:spcPts val="165"/>
                        </a:spcBef>
                      </a:pPr>
                      <a:r>
                        <a:rPr sz="1200" b="1" dirty="0">
                          <a:latin typeface="Verdana"/>
                          <a:cs typeface="Verdana"/>
                        </a:rPr>
                        <a:t>…</a:t>
                      </a:r>
                    </a:p>
                  </a:txBody>
                  <a:tcPr marL="0" marR="0" marT="14287"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r>
              <a:tr h="258116">
                <a:tc>
                  <a:txBody>
                    <a:bodyPr/>
                    <a:lstStyle/>
                    <a:p>
                      <a:pPr marL="33020" algn="ctr">
                        <a:lnSpc>
                          <a:spcPts val="1005"/>
                        </a:lnSpc>
                        <a:spcBef>
                          <a:spcPts val="240"/>
                        </a:spcBef>
                      </a:pPr>
                      <a:r>
                        <a:rPr sz="1800" b="1" spc="-7" baseline="6172" dirty="0">
                          <a:latin typeface="Verdana"/>
                          <a:cs typeface="Verdana"/>
                        </a:rPr>
                        <a:t>u</a:t>
                      </a:r>
                      <a:r>
                        <a:rPr sz="1050" b="1" spc="-5" dirty="0">
                          <a:latin typeface="Verdana"/>
                          <a:cs typeface="Verdana"/>
                        </a:rPr>
                        <a:t>n</a:t>
                      </a:r>
                      <a:r>
                        <a:rPr sz="1800" b="1" spc="-7" baseline="6172" dirty="0">
                          <a:latin typeface="Verdana"/>
                          <a:cs typeface="Verdana"/>
                        </a:rPr>
                        <a:t>.1</a:t>
                      </a:r>
                      <a:endParaRPr sz="1800" b="1" baseline="6172" dirty="0">
                        <a:latin typeface="Verdana"/>
                        <a:cs typeface="Verdana"/>
                      </a:endParaRPr>
                    </a:p>
                  </a:txBody>
                  <a:tcPr marL="0" marR="0" marT="20782"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r>
              <a:tr h="287102">
                <a:tc>
                  <a:txBody>
                    <a:bodyPr/>
                    <a:lstStyle/>
                    <a:p>
                      <a:pPr marL="33020" algn="ctr">
                        <a:lnSpc>
                          <a:spcPts val="1050"/>
                        </a:lnSpc>
                        <a:spcBef>
                          <a:spcPts val="285"/>
                        </a:spcBef>
                      </a:pPr>
                      <a:r>
                        <a:rPr sz="1800" b="1" spc="-7" baseline="6172" dirty="0">
                          <a:latin typeface="Verdana"/>
                          <a:cs typeface="Verdana"/>
                        </a:rPr>
                        <a:t>u</a:t>
                      </a:r>
                      <a:r>
                        <a:rPr sz="1050" b="1" spc="-5" dirty="0">
                          <a:latin typeface="Verdana"/>
                          <a:cs typeface="Verdana"/>
                        </a:rPr>
                        <a:t>n</a:t>
                      </a:r>
                      <a:r>
                        <a:rPr sz="1800" b="1" spc="-7" baseline="6172" dirty="0">
                          <a:latin typeface="Verdana"/>
                          <a:cs typeface="Verdana"/>
                        </a:rPr>
                        <a:t>.2</a:t>
                      </a:r>
                      <a:endParaRPr sz="1800" b="1" baseline="6172" dirty="0">
                        <a:latin typeface="Verdana"/>
                        <a:cs typeface="Verdana"/>
                      </a:endParaRPr>
                    </a:p>
                  </a:txBody>
                  <a:tcPr marL="0" marR="0" marT="2467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r>
              <a:tr h="289371">
                <a:tc>
                  <a:txBody>
                    <a:bodyPr/>
                    <a:lstStyle/>
                    <a:p>
                      <a:pPr marL="33020" algn="ctr">
                        <a:lnSpc>
                          <a:spcPts val="1065"/>
                        </a:lnSpc>
                        <a:spcBef>
                          <a:spcPts val="300"/>
                        </a:spcBef>
                      </a:pPr>
                      <a:r>
                        <a:rPr sz="1800" b="1" spc="-7" baseline="6172" dirty="0">
                          <a:latin typeface="Verdana"/>
                          <a:cs typeface="Verdana"/>
                        </a:rPr>
                        <a:t>u</a:t>
                      </a:r>
                      <a:r>
                        <a:rPr sz="1050" b="1" spc="-5" dirty="0">
                          <a:latin typeface="Verdana"/>
                          <a:cs typeface="Verdana"/>
                        </a:rPr>
                        <a:t>n</a:t>
                      </a:r>
                      <a:r>
                        <a:rPr sz="1800" b="1" spc="-7" baseline="6172" dirty="0">
                          <a:latin typeface="Verdana"/>
                          <a:cs typeface="Verdana"/>
                        </a:rPr>
                        <a:t>.3</a:t>
                      </a:r>
                      <a:endParaRPr sz="1800" b="1" baseline="6172" dirty="0">
                        <a:latin typeface="Verdana"/>
                        <a:cs typeface="Verdana"/>
                      </a:endParaRPr>
                    </a:p>
                  </a:txBody>
                  <a:tcPr marL="0" marR="0" marT="25977"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r>
              <a:tr h="287102">
                <a:tc>
                  <a:txBody>
                    <a:bodyPr/>
                    <a:lstStyle/>
                    <a:p>
                      <a:pPr marL="34925" algn="ctr">
                        <a:lnSpc>
                          <a:spcPct val="100000"/>
                        </a:lnSpc>
                        <a:spcBef>
                          <a:spcPts val="190"/>
                        </a:spcBef>
                      </a:pPr>
                      <a:r>
                        <a:rPr sz="1200" b="1" dirty="0">
                          <a:latin typeface="Verdana"/>
                          <a:cs typeface="Verdana"/>
                        </a:rPr>
                        <a:t>UGn</a:t>
                      </a:r>
                    </a:p>
                  </a:txBody>
                  <a:tcPr marL="0" marR="0" marT="16452"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3810" algn="ctr">
                        <a:lnSpc>
                          <a:spcPts val="1075"/>
                        </a:lnSpc>
                        <a:spcBef>
                          <a:spcPts val="285"/>
                        </a:spcBef>
                      </a:pPr>
                      <a:r>
                        <a:rPr sz="1800" b="1" spc="-7" baseline="6172" dirty="0">
                          <a:latin typeface="Verdana"/>
                          <a:cs typeface="Verdana"/>
                        </a:rPr>
                        <a:t>u</a:t>
                      </a:r>
                      <a:r>
                        <a:rPr sz="1050" b="1" spc="-5" dirty="0">
                          <a:latin typeface="Verdana"/>
                          <a:cs typeface="Verdana"/>
                        </a:rPr>
                        <a:t>n</a:t>
                      </a:r>
                      <a:r>
                        <a:rPr sz="1800" b="1" spc="-7" baseline="6172" dirty="0">
                          <a:latin typeface="Verdana"/>
                          <a:cs typeface="Verdana"/>
                        </a:rPr>
                        <a:t>.1+u</a:t>
                      </a:r>
                      <a:r>
                        <a:rPr sz="1050" b="1" spc="-5" dirty="0">
                          <a:latin typeface="Verdana"/>
                          <a:cs typeface="Verdana"/>
                        </a:rPr>
                        <a:t>n</a:t>
                      </a:r>
                      <a:r>
                        <a:rPr sz="1800" b="1" spc="-7" baseline="6172" dirty="0">
                          <a:latin typeface="Verdana"/>
                          <a:cs typeface="Verdana"/>
                        </a:rPr>
                        <a:t>.2+u</a:t>
                      </a:r>
                      <a:r>
                        <a:rPr sz="1050" b="1" spc="-5" dirty="0">
                          <a:latin typeface="Verdana"/>
                          <a:cs typeface="Verdana"/>
                        </a:rPr>
                        <a:t>n</a:t>
                      </a:r>
                      <a:r>
                        <a:rPr sz="1800" b="1" spc="-7" baseline="6172" dirty="0">
                          <a:latin typeface="Verdana"/>
                          <a:cs typeface="Verdana"/>
                        </a:rPr>
                        <a:t>.3</a:t>
                      </a:r>
                      <a:endParaRPr sz="1800" b="1" baseline="6172">
                        <a:latin typeface="Verdana"/>
                        <a:cs typeface="Verdana"/>
                      </a:endParaRPr>
                    </a:p>
                  </a:txBody>
                  <a:tcPr marL="0" marR="0" marT="2467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algn="ctr">
                        <a:lnSpc>
                          <a:spcPts val="1075"/>
                        </a:lnSpc>
                        <a:spcBef>
                          <a:spcPts val="285"/>
                        </a:spcBef>
                      </a:pPr>
                      <a:r>
                        <a:rPr sz="1800" b="1" spc="-7" baseline="6172" dirty="0">
                          <a:latin typeface="Verdana"/>
                          <a:cs typeface="Verdana"/>
                        </a:rPr>
                        <a:t>u</a:t>
                      </a:r>
                      <a:r>
                        <a:rPr sz="1050" b="1" spc="-5" dirty="0">
                          <a:latin typeface="Verdana"/>
                          <a:cs typeface="Verdana"/>
                        </a:rPr>
                        <a:t>n</a:t>
                      </a:r>
                      <a:r>
                        <a:rPr sz="1800" b="1" spc="-7" baseline="6172" dirty="0">
                          <a:latin typeface="Verdana"/>
                          <a:cs typeface="Verdana"/>
                        </a:rPr>
                        <a:t>.1+u</a:t>
                      </a:r>
                      <a:r>
                        <a:rPr sz="1050" b="1" spc="-5" dirty="0">
                          <a:latin typeface="Verdana"/>
                          <a:cs typeface="Verdana"/>
                        </a:rPr>
                        <a:t>n</a:t>
                      </a:r>
                      <a:r>
                        <a:rPr sz="1800" b="1" spc="-7" baseline="6172" dirty="0">
                          <a:latin typeface="Verdana"/>
                          <a:cs typeface="Verdana"/>
                        </a:rPr>
                        <a:t>.2+u</a:t>
                      </a:r>
                      <a:r>
                        <a:rPr sz="1050" b="1" spc="-5" dirty="0">
                          <a:latin typeface="Verdana"/>
                          <a:cs typeface="Verdana"/>
                        </a:rPr>
                        <a:t>n</a:t>
                      </a:r>
                      <a:r>
                        <a:rPr sz="1800" b="1" spc="-7" baseline="6172" dirty="0">
                          <a:latin typeface="Verdana"/>
                          <a:cs typeface="Verdana"/>
                        </a:rPr>
                        <a:t>.3</a:t>
                      </a:r>
                      <a:endParaRPr sz="1800" b="1" baseline="6172">
                        <a:latin typeface="Verdana"/>
                        <a:cs typeface="Verdana"/>
                      </a:endParaRPr>
                    </a:p>
                  </a:txBody>
                  <a:tcPr marL="0" marR="0" marT="2467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algn="ctr">
                        <a:lnSpc>
                          <a:spcPts val="1075"/>
                        </a:lnSpc>
                        <a:spcBef>
                          <a:spcPts val="285"/>
                        </a:spcBef>
                      </a:pPr>
                      <a:r>
                        <a:rPr sz="1800" b="1" spc="-7" baseline="6172" dirty="0">
                          <a:latin typeface="Verdana"/>
                          <a:cs typeface="Verdana"/>
                        </a:rPr>
                        <a:t>u</a:t>
                      </a:r>
                      <a:r>
                        <a:rPr sz="1050" b="1" spc="-5" dirty="0">
                          <a:latin typeface="Verdana"/>
                          <a:cs typeface="Verdana"/>
                        </a:rPr>
                        <a:t>n</a:t>
                      </a:r>
                      <a:r>
                        <a:rPr sz="1800" b="1" spc="-7" baseline="6172" dirty="0">
                          <a:latin typeface="Verdana"/>
                          <a:cs typeface="Verdana"/>
                        </a:rPr>
                        <a:t>.1+u</a:t>
                      </a:r>
                      <a:r>
                        <a:rPr sz="1050" b="1" spc="-5" dirty="0">
                          <a:latin typeface="Verdana"/>
                          <a:cs typeface="Verdana"/>
                        </a:rPr>
                        <a:t>n</a:t>
                      </a:r>
                      <a:r>
                        <a:rPr sz="1800" b="1" spc="-7" baseline="6172" dirty="0">
                          <a:latin typeface="Verdana"/>
                          <a:cs typeface="Verdana"/>
                        </a:rPr>
                        <a:t>.2+u</a:t>
                      </a:r>
                      <a:r>
                        <a:rPr sz="1050" b="1" spc="-5" dirty="0">
                          <a:latin typeface="Verdana"/>
                          <a:cs typeface="Verdana"/>
                        </a:rPr>
                        <a:t>n</a:t>
                      </a:r>
                      <a:r>
                        <a:rPr sz="1800" b="1" spc="-7" baseline="6172" dirty="0">
                          <a:latin typeface="Verdana"/>
                          <a:cs typeface="Verdana"/>
                        </a:rPr>
                        <a:t>.3</a:t>
                      </a:r>
                      <a:endParaRPr sz="1800" b="1" baseline="6172">
                        <a:latin typeface="Verdana"/>
                        <a:cs typeface="Verdana"/>
                      </a:endParaRPr>
                    </a:p>
                  </a:txBody>
                  <a:tcPr marL="0" marR="0" marT="2467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r>
              <a:tr h="219301">
                <a:tc>
                  <a:txBody>
                    <a:bodyPr/>
                    <a:lstStyle/>
                    <a:p>
                      <a:pPr marL="36195" algn="ctr">
                        <a:lnSpc>
                          <a:spcPct val="100000"/>
                        </a:lnSpc>
                        <a:spcBef>
                          <a:spcPts val="190"/>
                        </a:spcBef>
                      </a:pPr>
                      <a:r>
                        <a:rPr sz="1200" b="1" spc="-5" dirty="0">
                          <a:latin typeface="Verdana"/>
                          <a:cs typeface="Verdana"/>
                        </a:rPr>
                        <a:t>p1.1</a:t>
                      </a:r>
                      <a:endParaRPr sz="1200" b="1" dirty="0">
                        <a:latin typeface="Verdana"/>
                        <a:cs typeface="Verdana"/>
                      </a:endParaRPr>
                    </a:p>
                  </a:txBody>
                  <a:tcPr marL="0" marR="0" marT="16452"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r>
              <a:tr h="220810">
                <a:tc>
                  <a:txBody>
                    <a:bodyPr/>
                    <a:lstStyle/>
                    <a:p>
                      <a:pPr marL="36195" algn="ctr">
                        <a:lnSpc>
                          <a:spcPct val="100000"/>
                        </a:lnSpc>
                        <a:spcBef>
                          <a:spcPts val="204"/>
                        </a:spcBef>
                      </a:pPr>
                      <a:r>
                        <a:rPr sz="1200" b="1" spc="-5" dirty="0">
                          <a:latin typeface="Verdana"/>
                          <a:cs typeface="Verdana"/>
                        </a:rPr>
                        <a:t>p1.2</a:t>
                      </a:r>
                      <a:endParaRPr sz="1200" b="1" dirty="0">
                        <a:latin typeface="Verdana"/>
                        <a:cs typeface="Verdana"/>
                      </a:endParaRPr>
                    </a:p>
                  </a:txBody>
                  <a:tcPr marL="0" marR="0" marT="177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r>
              <a:tr h="220810">
                <a:tc>
                  <a:txBody>
                    <a:bodyPr/>
                    <a:lstStyle/>
                    <a:p>
                      <a:pPr marL="34925" algn="ctr">
                        <a:lnSpc>
                          <a:spcPct val="100000"/>
                        </a:lnSpc>
                        <a:spcBef>
                          <a:spcPts val="190"/>
                        </a:spcBef>
                      </a:pPr>
                      <a:r>
                        <a:rPr sz="1200" b="1" spc="-5" dirty="0">
                          <a:latin typeface="Verdana"/>
                          <a:cs typeface="Verdana"/>
                        </a:rPr>
                        <a:t>PG1</a:t>
                      </a:r>
                      <a:endParaRPr sz="1200" b="1" dirty="0">
                        <a:latin typeface="Verdana"/>
                        <a:cs typeface="Verdana"/>
                      </a:endParaRPr>
                    </a:p>
                  </a:txBody>
                  <a:tcPr marL="0" marR="0" marT="16452"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1905" algn="ctr">
                        <a:lnSpc>
                          <a:spcPct val="100000"/>
                        </a:lnSpc>
                        <a:spcBef>
                          <a:spcPts val="190"/>
                        </a:spcBef>
                      </a:pPr>
                      <a:r>
                        <a:rPr sz="1200" b="1" spc="-5" dirty="0">
                          <a:latin typeface="Verdana"/>
                          <a:cs typeface="Verdana"/>
                        </a:rPr>
                        <a:t>p1.1+p1.2</a:t>
                      </a:r>
                      <a:endParaRPr sz="1200" b="1" dirty="0">
                        <a:latin typeface="Verdana"/>
                        <a:cs typeface="Verdana"/>
                      </a:endParaRPr>
                    </a:p>
                  </a:txBody>
                  <a:tcPr marL="0" marR="0" marT="16452"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1270" algn="ctr">
                        <a:lnSpc>
                          <a:spcPct val="100000"/>
                        </a:lnSpc>
                        <a:spcBef>
                          <a:spcPts val="190"/>
                        </a:spcBef>
                      </a:pPr>
                      <a:r>
                        <a:rPr sz="1200" b="1" spc="-5" dirty="0">
                          <a:latin typeface="Verdana"/>
                          <a:cs typeface="Verdana"/>
                        </a:rPr>
                        <a:t>p1.1+p1.2</a:t>
                      </a:r>
                      <a:endParaRPr sz="1200" b="1">
                        <a:latin typeface="Verdana"/>
                        <a:cs typeface="Verdana"/>
                      </a:endParaRPr>
                    </a:p>
                  </a:txBody>
                  <a:tcPr marL="0" marR="0" marT="16452"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1270" algn="ctr">
                        <a:lnSpc>
                          <a:spcPct val="100000"/>
                        </a:lnSpc>
                        <a:spcBef>
                          <a:spcPts val="190"/>
                        </a:spcBef>
                      </a:pPr>
                      <a:r>
                        <a:rPr sz="1200" b="1" spc="-5" dirty="0">
                          <a:latin typeface="Verdana"/>
                          <a:cs typeface="Verdana"/>
                        </a:rPr>
                        <a:t>p1.1+p1.2</a:t>
                      </a:r>
                      <a:endParaRPr sz="1200" b="1">
                        <a:latin typeface="Verdana"/>
                        <a:cs typeface="Verdana"/>
                      </a:endParaRPr>
                    </a:p>
                  </a:txBody>
                  <a:tcPr marL="0" marR="0" marT="16452"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r>
              <a:tr h="219301">
                <a:tc>
                  <a:txBody>
                    <a:bodyPr/>
                    <a:lstStyle/>
                    <a:p>
                      <a:pPr marL="32384" algn="ctr">
                        <a:lnSpc>
                          <a:spcPct val="100000"/>
                        </a:lnSpc>
                        <a:spcBef>
                          <a:spcPts val="190"/>
                        </a:spcBef>
                      </a:pPr>
                      <a:r>
                        <a:rPr sz="1200" b="1" spc="-5" dirty="0">
                          <a:latin typeface="Verdana"/>
                          <a:cs typeface="Verdana"/>
                        </a:rPr>
                        <a:t>…..</a:t>
                      </a:r>
                      <a:endParaRPr sz="1200" b="1" dirty="0">
                        <a:latin typeface="Verdana"/>
                        <a:cs typeface="Verdana"/>
                      </a:endParaRPr>
                    </a:p>
                  </a:txBody>
                  <a:tcPr marL="0" marR="0" marT="16452"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b="1"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r>
              <a:tr h="220810">
                <a:tc>
                  <a:txBody>
                    <a:bodyPr/>
                    <a:lstStyle/>
                    <a:p>
                      <a:pPr marL="34925" algn="ctr">
                        <a:lnSpc>
                          <a:spcPct val="100000"/>
                        </a:lnSpc>
                        <a:spcBef>
                          <a:spcPts val="204"/>
                        </a:spcBef>
                      </a:pPr>
                      <a:r>
                        <a:rPr sz="1200" b="1" spc="-5" dirty="0">
                          <a:latin typeface="Verdana"/>
                          <a:cs typeface="Verdana"/>
                        </a:rPr>
                        <a:t>pm.1</a:t>
                      </a:r>
                      <a:endParaRPr sz="1200" b="1" dirty="0">
                        <a:latin typeface="Verdana"/>
                        <a:cs typeface="Verdana"/>
                      </a:endParaRPr>
                    </a:p>
                  </a:txBody>
                  <a:tcPr marL="0" marR="0" marT="177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r>
              <a:tr h="221566">
                <a:tc>
                  <a:txBody>
                    <a:bodyPr/>
                    <a:lstStyle/>
                    <a:p>
                      <a:pPr marL="34925" algn="ctr">
                        <a:lnSpc>
                          <a:spcPct val="100000"/>
                        </a:lnSpc>
                        <a:spcBef>
                          <a:spcPts val="195"/>
                        </a:spcBef>
                      </a:pPr>
                      <a:r>
                        <a:rPr sz="1200" b="1" spc="-5" dirty="0">
                          <a:latin typeface="Verdana"/>
                          <a:cs typeface="Verdana"/>
                        </a:rPr>
                        <a:t>pm.2</a:t>
                      </a:r>
                      <a:endParaRPr sz="1200" b="1" dirty="0">
                        <a:latin typeface="Verdana"/>
                        <a:cs typeface="Verdana"/>
                      </a:endParaRPr>
                    </a:p>
                  </a:txBody>
                  <a:tcPr marL="0" marR="0" marT="168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b="1"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r>
              <a:tr h="219301">
                <a:tc>
                  <a:txBody>
                    <a:bodyPr/>
                    <a:lstStyle/>
                    <a:p>
                      <a:pPr marL="34290" algn="ctr">
                        <a:lnSpc>
                          <a:spcPct val="100000"/>
                        </a:lnSpc>
                        <a:spcBef>
                          <a:spcPts val="190"/>
                        </a:spcBef>
                      </a:pPr>
                      <a:r>
                        <a:rPr sz="1200" b="1" spc="-5" dirty="0">
                          <a:latin typeface="Verdana"/>
                          <a:cs typeface="Verdana"/>
                        </a:rPr>
                        <a:t>PGm</a:t>
                      </a:r>
                      <a:endParaRPr sz="1200" b="1" dirty="0">
                        <a:latin typeface="Verdana"/>
                        <a:cs typeface="Verdana"/>
                      </a:endParaRPr>
                    </a:p>
                  </a:txBody>
                  <a:tcPr marL="0" marR="0" marT="16452"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1905" algn="ctr">
                        <a:lnSpc>
                          <a:spcPct val="100000"/>
                        </a:lnSpc>
                        <a:spcBef>
                          <a:spcPts val="190"/>
                        </a:spcBef>
                      </a:pPr>
                      <a:r>
                        <a:rPr sz="1200" b="1" spc="-5" dirty="0">
                          <a:latin typeface="Verdana"/>
                          <a:cs typeface="Verdana"/>
                        </a:rPr>
                        <a:t>pn.1+pn.2</a:t>
                      </a:r>
                      <a:endParaRPr sz="1200" b="1" dirty="0">
                        <a:latin typeface="Verdana"/>
                        <a:cs typeface="Verdana"/>
                      </a:endParaRPr>
                    </a:p>
                  </a:txBody>
                  <a:tcPr marL="0" marR="0" marT="16452"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35" algn="ctr">
                        <a:lnSpc>
                          <a:spcPct val="100000"/>
                        </a:lnSpc>
                        <a:spcBef>
                          <a:spcPts val="190"/>
                        </a:spcBef>
                      </a:pPr>
                      <a:r>
                        <a:rPr sz="1200" b="1" spc="-5" dirty="0">
                          <a:latin typeface="Verdana"/>
                          <a:cs typeface="Verdana"/>
                        </a:rPr>
                        <a:t>pn.1+pn.2</a:t>
                      </a:r>
                      <a:endParaRPr sz="1200" b="1">
                        <a:latin typeface="Verdana"/>
                        <a:cs typeface="Verdana"/>
                      </a:endParaRPr>
                    </a:p>
                  </a:txBody>
                  <a:tcPr marL="0" marR="0" marT="16452"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1270" algn="ctr">
                        <a:lnSpc>
                          <a:spcPct val="100000"/>
                        </a:lnSpc>
                        <a:spcBef>
                          <a:spcPts val="190"/>
                        </a:spcBef>
                      </a:pPr>
                      <a:r>
                        <a:rPr sz="1200" b="1" spc="-5" dirty="0">
                          <a:latin typeface="Verdana"/>
                          <a:cs typeface="Verdana"/>
                        </a:rPr>
                        <a:t>pn.1+pn.2</a:t>
                      </a:r>
                      <a:endParaRPr sz="1200" b="1">
                        <a:latin typeface="Verdana"/>
                        <a:cs typeface="Verdana"/>
                      </a:endParaRPr>
                    </a:p>
                  </a:txBody>
                  <a:tcPr marL="0" marR="0" marT="16452"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r>
              <a:tr h="598884">
                <a:tc>
                  <a:txBody>
                    <a:bodyPr/>
                    <a:lstStyle/>
                    <a:p>
                      <a:pPr marL="482600" marR="141605" indent="-329565">
                        <a:lnSpc>
                          <a:spcPct val="101099"/>
                        </a:lnSpc>
                        <a:spcBef>
                          <a:spcPts val="575"/>
                        </a:spcBef>
                      </a:pPr>
                      <a:r>
                        <a:rPr sz="1200" b="1" spc="-5" dirty="0">
                          <a:latin typeface="Verdana"/>
                          <a:cs typeface="Verdana"/>
                        </a:rPr>
                        <a:t>Total </a:t>
                      </a:r>
                      <a:r>
                        <a:rPr sz="1200" b="1" dirty="0">
                          <a:latin typeface="Verdana"/>
                          <a:cs typeface="Verdana"/>
                        </a:rPr>
                        <a:t>No. of </a:t>
                      </a:r>
                      <a:r>
                        <a:rPr sz="1200" b="1" spc="-5" dirty="0">
                          <a:latin typeface="Verdana"/>
                          <a:cs typeface="Verdana"/>
                        </a:rPr>
                        <a:t>Students </a:t>
                      </a:r>
                      <a:r>
                        <a:rPr sz="1200" b="1" dirty="0">
                          <a:latin typeface="Verdana"/>
                          <a:cs typeface="Verdana"/>
                        </a:rPr>
                        <a:t>in</a:t>
                      </a:r>
                      <a:r>
                        <a:rPr sz="1200" b="1" spc="-90" dirty="0">
                          <a:latin typeface="Verdana"/>
                          <a:cs typeface="Verdana"/>
                        </a:rPr>
                        <a:t> </a:t>
                      </a:r>
                      <a:r>
                        <a:rPr sz="1200" b="1" spc="-5" dirty="0">
                          <a:latin typeface="Verdana"/>
                          <a:cs typeface="Verdana"/>
                        </a:rPr>
                        <a:t>the  Department</a:t>
                      </a:r>
                      <a:r>
                        <a:rPr sz="1200" b="1" spc="-10" dirty="0">
                          <a:latin typeface="Verdana"/>
                          <a:cs typeface="Verdana"/>
                        </a:rPr>
                        <a:t> </a:t>
                      </a:r>
                      <a:r>
                        <a:rPr sz="1200" b="1" spc="-5" dirty="0">
                          <a:latin typeface="Verdana"/>
                          <a:cs typeface="Verdana"/>
                        </a:rPr>
                        <a:t>(S)</a:t>
                      </a:r>
                      <a:endParaRPr sz="1200" b="1">
                        <a:latin typeface="Verdana"/>
                        <a:cs typeface="Verdana"/>
                      </a:endParaRPr>
                    </a:p>
                  </a:txBody>
                  <a:tcPr marL="0" marR="0" marT="4979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1270" algn="ctr">
                        <a:lnSpc>
                          <a:spcPct val="100000"/>
                        </a:lnSpc>
                        <a:spcBef>
                          <a:spcPts val="35"/>
                        </a:spcBef>
                      </a:pPr>
                      <a:r>
                        <a:rPr sz="1200" b="1" dirty="0">
                          <a:latin typeface="Verdana"/>
                          <a:cs typeface="Verdana"/>
                        </a:rPr>
                        <a:t>UG1 + UG2</a:t>
                      </a:r>
                      <a:r>
                        <a:rPr sz="1200" b="1" spc="-100" dirty="0">
                          <a:latin typeface="Verdana"/>
                          <a:cs typeface="Verdana"/>
                        </a:rPr>
                        <a:t> </a:t>
                      </a:r>
                      <a:r>
                        <a:rPr sz="1200" b="1" spc="-5" dirty="0">
                          <a:latin typeface="Verdana"/>
                          <a:cs typeface="Verdana"/>
                        </a:rPr>
                        <a:t>+..</a:t>
                      </a:r>
                      <a:endParaRPr sz="1200" b="1" dirty="0">
                        <a:latin typeface="Verdana"/>
                        <a:cs typeface="Verdana"/>
                      </a:endParaRPr>
                    </a:p>
                    <a:p>
                      <a:pPr marL="2540" algn="ctr">
                        <a:lnSpc>
                          <a:spcPct val="100000"/>
                        </a:lnSpc>
                        <a:spcBef>
                          <a:spcPts val="25"/>
                        </a:spcBef>
                      </a:pPr>
                      <a:r>
                        <a:rPr sz="1200" b="1" spc="-5" dirty="0">
                          <a:latin typeface="Verdana"/>
                          <a:cs typeface="Verdana"/>
                        </a:rPr>
                        <a:t>+UGn </a:t>
                      </a:r>
                      <a:r>
                        <a:rPr sz="1200" b="1" dirty="0">
                          <a:latin typeface="Verdana"/>
                          <a:cs typeface="Verdana"/>
                        </a:rPr>
                        <a:t>+ PG1</a:t>
                      </a:r>
                      <a:r>
                        <a:rPr sz="1200" b="1" spc="-90" dirty="0">
                          <a:latin typeface="Verdana"/>
                          <a:cs typeface="Verdana"/>
                        </a:rPr>
                        <a:t> </a:t>
                      </a:r>
                      <a:r>
                        <a:rPr sz="1200" b="1" dirty="0">
                          <a:latin typeface="Verdana"/>
                          <a:cs typeface="Verdana"/>
                        </a:rPr>
                        <a:t>+</a:t>
                      </a:r>
                    </a:p>
                    <a:p>
                      <a:pPr marL="1905" algn="ctr">
                        <a:lnSpc>
                          <a:spcPts val="1005"/>
                        </a:lnSpc>
                        <a:spcBef>
                          <a:spcPts val="10"/>
                        </a:spcBef>
                      </a:pPr>
                      <a:r>
                        <a:rPr sz="1200" b="1" dirty="0">
                          <a:latin typeface="Verdana"/>
                          <a:cs typeface="Verdana"/>
                        </a:rPr>
                        <a:t>…PGn</a:t>
                      </a:r>
                    </a:p>
                  </a:txBody>
                  <a:tcPr marL="0" marR="0" marT="303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1905" algn="ctr">
                        <a:lnSpc>
                          <a:spcPct val="100000"/>
                        </a:lnSpc>
                        <a:spcBef>
                          <a:spcPts val="585"/>
                        </a:spcBef>
                      </a:pPr>
                      <a:r>
                        <a:rPr sz="1200" b="1" spc="-5" dirty="0">
                          <a:latin typeface="Verdana"/>
                          <a:cs typeface="Verdana"/>
                        </a:rPr>
                        <a:t>UG1 </a:t>
                      </a:r>
                      <a:r>
                        <a:rPr sz="1200" b="1" dirty="0">
                          <a:latin typeface="Verdana"/>
                          <a:cs typeface="Verdana"/>
                        </a:rPr>
                        <a:t>+ UG2 + </a:t>
                      </a:r>
                      <a:r>
                        <a:rPr sz="1200" b="1" spc="-5" dirty="0">
                          <a:latin typeface="Verdana"/>
                          <a:cs typeface="Verdana"/>
                        </a:rPr>
                        <a:t>..</a:t>
                      </a:r>
                      <a:r>
                        <a:rPr sz="1200" b="1" spc="-50" dirty="0">
                          <a:latin typeface="Verdana"/>
                          <a:cs typeface="Verdana"/>
                        </a:rPr>
                        <a:t> </a:t>
                      </a:r>
                      <a:r>
                        <a:rPr sz="1200" b="1" spc="-5" dirty="0">
                          <a:latin typeface="Verdana"/>
                          <a:cs typeface="Verdana"/>
                        </a:rPr>
                        <a:t>+UGn</a:t>
                      </a:r>
                      <a:endParaRPr sz="1200" b="1" dirty="0">
                        <a:latin typeface="Verdana"/>
                        <a:cs typeface="Verdana"/>
                      </a:endParaRPr>
                    </a:p>
                    <a:p>
                      <a:pPr marL="3810" algn="ctr">
                        <a:lnSpc>
                          <a:spcPct val="100000"/>
                        </a:lnSpc>
                        <a:spcBef>
                          <a:spcPts val="15"/>
                        </a:spcBef>
                      </a:pPr>
                      <a:r>
                        <a:rPr sz="1200" b="1" dirty="0">
                          <a:latin typeface="Verdana"/>
                          <a:cs typeface="Verdana"/>
                        </a:rPr>
                        <a:t>+ PG1+… +</a:t>
                      </a:r>
                      <a:r>
                        <a:rPr sz="1200" b="1" spc="-30" dirty="0">
                          <a:latin typeface="Verdana"/>
                          <a:cs typeface="Verdana"/>
                        </a:rPr>
                        <a:t> </a:t>
                      </a:r>
                      <a:r>
                        <a:rPr sz="1200" b="1" dirty="0">
                          <a:latin typeface="Verdana"/>
                          <a:cs typeface="Verdana"/>
                        </a:rPr>
                        <a:t>PGn</a:t>
                      </a:r>
                    </a:p>
                  </a:txBody>
                  <a:tcPr marL="0" marR="0" marT="5065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35" algn="ctr">
                        <a:lnSpc>
                          <a:spcPct val="100000"/>
                        </a:lnSpc>
                        <a:spcBef>
                          <a:spcPts val="35"/>
                        </a:spcBef>
                      </a:pPr>
                      <a:r>
                        <a:rPr sz="1200" b="1" dirty="0">
                          <a:latin typeface="Verdana"/>
                          <a:cs typeface="Verdana"/>
                        </a:rPr>
                        <a:t>UG1 + UG2 +</a:t>
                      </a:r>
                      <a:r>
                        <a:rPr sz="1200" b="1" spc="-100" dirty="0">
                          <a:latin typeface="Verdana"/>
                          <a:cs typeface="Verdana"/>
                        </a:rPr>
                        <a:t> </a:t>
                      </a:r>
                      <a:r>
                        <a:rPr sz="1200" b="1" spc="-5" dirty="0">
                          <a:latin typeface="Verdana"/>
                          <a:cs typeface="Verdana"/>
                        </a:rPr>
                        <a:t>..</a:t>
                      </a:r>
                      <a:endParaRPr sz="1200" b="1">
                        <a:latin typeface="Verdana"/>
                        <a:cs typeface="Verdana"/>
                      </a:endParaRPr>
                    </a:p>
                    <a:p>
                      <a:pPr marL="635" algn="ctr">
                        <a:lnSpc>
                          <a:spcPct val="100000"/>
                        </a:lnSpc>
                        <a:spcBef>
                          <a:spcPts val="25"/>
                        </a:spcBef>
                      </a:pPr>
                      <a:r>
                        <a:rPr sz="1200" b="1" spc="-5" dirty="0">
                          <a:latin typeface="Verdana"/>
                          <a:cs typeface="Verdana"/>
                        </a:rPr>
                        <a:t>+UGn </a:t>
                      </a:r>
                      <a:r>
                        <a:rPr sz="1200" b="1" dirty="0">
                          <a:latin typeface="Verdana"/>
                          <a:cs typeface="Verdana"/>
                        </a:rPr>
                        <a:t>+</a:t>
                      </a:r>
                      <a:r>
                        <a:rPr sz="1200" b="1" spc="-90" dirty="0">
                          <a:latin typeface="Verdana"/>
                          <a:cs typeface="Verdana"/>
                        </a:rPr>
                        <a:t> </a:t>
                      </a:r>
                      <a:r>
                        <a:rPr sz="1200" b="1" dirty="0">
                          <a:latin typeface="Verdana"/>
                          <a:cs typeface="Verdana"/>
                        </a:rPr>
                        <a:t>PG1+…</a:t>
                      </a:r>
                      <a:endParaRPr sz="1200" b="1">
                        <a:latin typeface="Verdana"/>
                        <a:cs typeface="Verdana"/>
                      </a:endParaRPr>
                    </a:p>
                    <a:p>
                      <a:pPr marL="1270" algn="ctr">
                        <a:lnSpc>
                          <a:spcPts val="1005"/>
                        </a:lnSpc>
                        <a:spcBef>
                          <a:spcPts val="10"/>
                        </a:spcBef>
                      </a:pPr>
                      <a:r>
                        <a:rPr sz="1200" b="1" dirty="0">
                          <a:latin typeface="Verdana"/>
                          <a:cs typeface="Verdana"/>
                        </a:rPr>
                        <a:t>+</a:t>
                      </a:r>
                      <a:r>
                        <a:rPr sz="1200" b="1" spc="-10" dirty="0">
                          <a:latin typeface="Verdana"/>
                          <a:cs typeface="Verdana"/>
                        </a:rPr>
                        <a:t> </a:t>
                      </a:r>
                      <a:r>
                        <a:rPr sz="1200" b="1" dirty="0">
                          <a:latin typeface="Verdana"/>
                          <a:cs typeface="Verdana"/>
                        </a:rPr>
                        <a:t>PGn</a:t>
                      </a:r>
                      <a:endParaRPr sz="1200" b="1">
                        <a:latin typeface="Verdana"/>
                        <a:cs typeface="Verdana"/>
                      </a:endParaRPr>
                    </a:p>
                  </a:txBody>
                  <a:tcPr marL="0" marR="0" marT="303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r>
              <a:tr h="648828">
                <a:tc>
                  <a:txBody>
                    <a:bodyPr/>
                    <a:lstStyle/>
                    <a:p>
                      <a:pPr marL="487045" marR="335280" indent="-140335">
                        <a:lnSpc>
                          <a:spcPct val="101099"/>
                        </a:lnSpc>
                        <a:spcBef>
                          <a:spcPts val="25"/>
                        </a:spcBef>
                      </a:pPr>
                      <a:r>
                        <a:rPr sz="1200" b="1" dirty="0">
                          <a:latin typeface="Verdana"/>
                          <a:cs typeface="Verdana"/>
                        </a:rPr>
                        <a:t>No. of </a:t>
                      </a:r>
                      <a:r>
                        <a:rPr sz="1200" b="1" spc="-5" dirty="0">
                          <a:latin typeface="Verdana"/>
                          <a:cs typeface="Verdana"/>
                        </a:rPr>
                        <a:t>Faculty </a:t>
                      </a:r>
                      <a:r>
                        <a:rPr sz="1200" b="1" dirty="0">
                          <a:latin typeface="Verdana"/>
                          <a:cs typeface="Verdana"/>
                        </a:rPr>
                        <a:t>in </a:t>
                      </a:r>
                      <a:r>
                        <a:rPr sz="1200" b="1" spc="-5" dirty="0">
                          <a:latin typeface="Verdana"/>
                          <a:cs typeface="Verdana"/>
                        </a:rPr>
                        <a:t>the  Department</a:t>
                      </a:r>
                      <a:r>
                        <a:rPr sz="1200" b="1" spc="-20" dirty="0">
                          <a:latin typeface="Verdana"/>
                          <a:cs typeface="Verdana"/>
                        </a:rPr>
                        <a:t> </a:t>
                      </a:r>
                      <a:r>
                        <a:rPr sz="1200" b="1" dirty="0">
                          <a:latin typeface="Verdana"/>
                          <a:cs typeface="Verdana"/>
                        </a:rPr>
                        <a:t>(F)</a:t>
                      </a:r>
                      <a:endParaRPr sz="1200" b="1">
                        <a:latin typeface="Verdana"/>
                        <a:cs typeface="Verdana"/>
                      </a:endParaRPr>
                    </a:p>
                  </a:txBody>
                  <a:tcPr marL="0" marR="0" marT="216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algn="ctr">
                        <a:lnSpc>
                          <a:spcPct val="100000"/>
                        </a:lnSpc>
                        <a:spcBef>
                          <a:spcPts val="585"/>
                        </a:spcBef>
                      </a:pPr>
                      <a:r>
                        <a:rPr sz="1200" b="1" dirty="0">
                          <a:latin typeface="Verdana"/>
                          <a:cs typeface="Verdana"/>
                        </a:rPr>
                        <a:t>F1</a:t>
                      </a:r>
                    </a:p>
                  </a:txBody>
                  <a:tcPr marL="0" marR="0" marT="5065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1270" algn="ctr">
                        <a:lnSpc>
                          <a:spcPct val="100000"/>
                        </a:lnSpc>
                        <a:spcBef>
                          <a:spcPts val="585"/>
                        </a:spcBef>
                      </a:pPr>
                      <a:r>
                        <a:rPr sz="1200" b="1" dirty="0">
                          <a:latin typeface="Verdana"/>
                          <a:cs typeface="Verdana"/>
                        </a:rPr>
                        <a:t>F2</a:t>
                      </a:r>
                    </a:p>
                  </a:txBody>
                  <a:tcPr marL="0" marR="0" marT="5065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1905" algn="ctr">
                        <a:lnSpc>
                          <a:spcPct val="100000"/>
                        </a:lnSpc>
                        <a:spcBef>
                          <a:spcPts val="585"/>
                        </a:spcBef>
                      </a:pPr>
                      <a:r>
                        <a:rPr sz="1200" b="1" dirty="0">
                          <a:latin typeface="Verdana"/>
                          <a:cs typeface="Verdana"/>
                        </a:rPr>
                        <a:t>F3</a:t>
                      </a:r>
                    </a:p>
                  </a:txBody>
                  <a:tcPr marL="0" marR="0" marT="5065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r>
              <a:tr h="387159">
                <a:tc>
                  <a:txBody>
                    <a:bodyPr/>
                    <a:lstStyle/>
                    <a:p>
                      <a:pPr marL="4445" algn="ctr">
                        <a:lnSpc>
                          <a:spcPct val="100000"/>
                        </a:lnSpc>
                        <a:spcBef>
                          <a:spcPts val="200"/>
                        </a:spcBef>
                      </a:pPr>
                      <a:r>
                        <a:rPr sz="1200" b="1" spc="-5" dirty="0">
                          <a:latin typeface="Verdana"/>
                          <a:cs typeface="Verdana"/>
                        </a:rPr>
                        <a:t>Student Faculty Ratio</a:t>
                      </a:r>
                      <a:r>
                        <a:rPr sz="1200" b="1" spc="-20" dirty="0">
                          <a:latin typeface="Verdana"/>
                          <a:cs typeface="Verdana"/>
                        </a:rPr>
                        <a:t> </a:t>
                      </a:r>
                      <a:r>
                        <a:rPr sz="1200" b="1" spc="-5" dirty="0">
                          <a:latin typeface="Verdana"/>
                          <a:cs typeface="Verdana"/>
                        </a:rPr>
                        <a:t>(SFR)</a:t>
                      </a:r>
                      <a:endParaRPr sz="1200" b="1">
                        <a:latin typeface="Verdana"/>
                        <a:cs typeface="Verdana"/>
                      </a:endParaRPr>
                    </a:p>
                  </a:txBody>
                  <a:tcPr marL="0" marR="0" marT="1731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200"/>
                        </a:spcBef>
                      </a:pPr>
                      <a:r>
                        <a:rPr sz="1200" b="1" spc="-5" dirty="0">
                          <a:latin typeface="Verdana"/>
                          <a:cs typeface="Verdana"/>
                        </a:rPr>
                        <a:t>SFR1=S1/F1</a:t>
                      </a:r>
                      <a:endParaRPr sz="1200" b="1">
                        <a:latin typeface="Verdana"/>
                        <a:cs typeface="Verdana"/>
                      </a:endParaRPr>
                    </a:p>
                  </a:txBody>
                  <a:tcPr marL="0" marR="0" marT="1731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1905" algn="ctr">
                        <a:lnSpc>
                          <a:spcPct val="100000"/>
                        </a:lnSpc>
                        <a:spcBef>
                          <a:spcPts val="200"/>
                        </a:spcBef>
                      </a:pPr>
                      <a:r>
                        <a:rPr sz="1200" b="1" spc="-5" dirty="0">
                          <a:latin typeface="Verdana"/>
                          <a:cs typeface="Verdana"/>
                        </a:rPr>
                        <a:t>SFR2=</a:t>
                      </a:r>
                      <a:r>
                        <a:rPr sz="1200" b="1" spc="-10" dirty="0">
                          <a:latin typeface="Verdana"/>
                          <a:cs typeface="Verdana"/>
                        </a:rPr>
                        <a:t> </a:t>
                      </a:r>
                      <a:r>
                        <a:rPr sz="1200" b="1" spc="-5" dirty="0">
                          <a:latin typeface="Verdana"/>
                          <a:cs typeface="Verdana"/>
                        </a:rPr>
                        <a:t>S2/F2</a:t>
                      </a:r>
                      <a:endParaRPr sz="1200" b="1">
                        <a:latin typeface="Verdana"/>
                        <a:cs typeface="Verdana"/>
                      </a:endParaRPr>
                    </a:p>
                  </a:txBody>
                  <a:tcPr marL="0" marR="0" marT="1731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algn="ctr">
                        <a:lnSpc>
                          <a:spcPct val="100000"/>
                        </a:lnSpc>
                        <a:spcBef>
                          <a:spcPts val="200"/>
                        </a:spcBef>
                      </a:pPr>
                      <a:r>
                        <a:rPr sz="1200" b="1" spc="-5" dirty="0">
                          <a:latin typeface="Verdana"/>
                          <a:cs typeface="Verdana"/>
                        </a:rPr>
                        <a:t>SFR3=</a:t>
                      </a:r>
                      <a:r>
                        <a:rPr sz="1200" b="1" spc="-15" dirty="0">
                          <a:latin typeface="Verdana"/>
                          <a:cs typeface="Verdana"/>
                        </a:rPr>
                        <a:t> </a:t>
                      </a:r>
                      <a:r>
                        <a:rPr sz="1200" b="1" spc="-5" dirty="0">
                          <a:latin typeface="Verdana"/>
                          <a:cs typeface="Verdana"/>
                        </a:rPr>
                        <a:t>S3/F3</a:t>
                      </a:r>
                      <a:endParaRPr sz="1200" b="1" dirty="0">
                        <a:latin typeface="Verdana"/>
                        <a:cs typeface="Verdana"/>
                      </a:endParaRPr>
                    </a:p>
                  </a:txBody>
                  <a:tcPr marL="0" marR="0" marT="1731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r>
              <a:tr h="220810">
                <a:tc>
                  <a:txBody>
                    <a:bodyPr/>
                    <a:lstStyle/>
                    <a:p>
                      <a:pPr marL="2540" algn="ctr">
                        <a:lnSpc>
                          <a:spcPct val="100000"/>
                        </a:lnSpc>
                        <a:spcBef>
                          <a:spcPts val="190"/>
                        </a:spcBef>
                      </a:pPr>
                      <a:r>
                        <a:rPr sz="1200" b="1" spc="-5" dirty="0">
                          <a:latin typeface="Verdana"/>
                          <a:cs typeface="Verdana"/>
                        </a:rPr>
                        <a:t>Average SFR</a:t>
                      </a:r>
                      <a:endParaRPr sz="1200" b="1" dirty="0">
                        <a:latin typeface="Verdana"/>
                        <a:cs typeface="Verdana"/>
                      </a:endParaRPr>
                    </a:p>
                  </a:txBody>
                  <a:tcPr marL="0" marR="0" marT="16452"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2">
                  <a:txBody>
                    <a:bodyPr/>
                    <a:lstStyle/>
                    <a:p>
                      <a:pPr marL="595630">
                        <a:lnSpc>
                          <a:spcPct val="100000"/>
                        </a:lnSpc>
                        <a:spcBef>
                          <a:spcPts val="190"/>
                        </a:spcBef>
                      </a:pPr>
                      <a:r>
                        <a:rPr sz="1200" b="1" spc="-5" dirty="0">
                          <a:latin typeface="Verdana"/>
                          <a:cs typeface="Verdana"/>
                        </a:rPr>
                        <a:t>SFR=(SFR1+SFR2+SFR3)/3</a:t>
                      </a:r>
                      <a:endParaRPr sz="1200" b="1">
                        <a:latin typeface="Verdana"/>
                        <a:cs typeface="Verdana"/>
                      </a:endParaRPr>
                    </a:p>
                  </a:txBody>
                  <a:tcPr marL="0" marR="0" marT="16452"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a:txBody>
                    <a:bodyPr/>
                    <a:lstStyle/>
                    <a:p>
                      <a:pPr>
                        <a:lnSpc>
                          <a:spcPct val="100000"/>
                        </a:lnSpc>
                      </a:pPr>
                      <a:endParaRPr sz="1200" b="1"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r>
            </a:tbl>
          </a:graphicData>
        </a:graphic>
      </p:graphicFrame>
    </p:spTree>
    <p:extLst>
      <p:ext uri="{BB962C8B-B14F-4D97-AF65-F5344CB8AC3E}">
        <p14:creationId xmlns:p14="http://schemas.microsoft.com/office/powerpoint/2010/main" xmlns="" val="17310601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p:cNvSpPr txBox="1"/>
          <p:nvPr/>
        </p:nvSpPr>
        <p:spPr>
          <a:xfrm>
            <a:off x="533400" y="190833"/>
            <a:ext cx="9067799" cy="1421566"/>
          </a:xfrm>
          <a:prstGeom prst="rect">
            <a:avLst/>
          </a:prstGeom>
        </p:spPr>
        <p:txBody>
          <a:bodyPr vert="horz" wrap="square" lIns="0" tIns="8659" rIns="0" bIns="0" rtlCol="0">
            <a:spAutoFit/>
          </a:bodyPr>
          <a:lstStyle/>
          <a:p>
            <a:pPr marL="1813467">
              <a:spcBef>
                <a:spcPts val="68"/>
              </a:spcBef>
            </a:pPr>
            <a:r>
              <a:rPr sz="1600" b="1" i="1" spc="-3" dirty="0">
                <a:latin typeface="Verdana"/>
                <a:cs typeface="Verdana"/>
              </a:rPr>
              <a:t>Table</a:t>
            </a:r>
            <a:r>
              <a:rPr sz="1600" b="1" i="1" dirty="0">
                <a:latin typeface="Verdana"/>
                <a:cs typeface="Verdana"/>
              </a:rPr>
              <a:t> </a:t>
            </a:r>
            <a:r>
              <a:rPr sz="1600" b="1" i="1" spc="-3" dirty="0">
                <a:latin typeface="Verdana"/>
                <a:cs typeface="Verdana"/>
              </a:rPr>
              <a:t>B.5.1</a:t>
            </a:r>
            <a:endParaRPr sz="1600" b="1" dirty="0">
              <a:latin typeface="Verdana"/>
              <a:cs typeface="Verdana"/>
            </a:endParaRPr>
          </a:p>
          <a:p>
            <a:pPr marL="8658" marR="3464">
              <a:lnSpc>
                <a:spcPct val="151100"/>
              </a:lnSpc>
              <a:spcBef>
                <a:spcPts val="416"/>
              </a:spcBef>
            </a:pPr>
            <a:r>
              <a:rPr sz="1600" b="1" i="1" spc="-3" dirty="0">
                <a:latin typeface="Verdana"/>
                <a:cs typeface="Verdana"/>
              </a:rPr>
              <a:t>Note: </a:t>
            </a:r>
            <a:r>
              <a:rPr sz="1600" b="1" spc="-3" dirty="0">
                <a:latin typeface="Verdana"/>
                <a:cs typeface="Verdana"/>
              </a:rPr>
              <a:t>Marks </a:t>
            </a:r>
            <a:r>
              <a:rPr sz="1600" b="1" dirty="0">
                <a:latin typeface="Verdana"/>
                <a:cs typeface="Verdana"/>
              </a:rPr>
              <a:t>to be </a:t>
            </a:r>
            <a:r>
              <a:rPr sz="1600" b="1" spc="-3" dirty="0">
                <a:latin typeface="Verdana"/>
                <a:cs typeface="Verdana"/>
              </a:rPr>
              <a:t>given proportionally from </a:t>
            </a:r>
            <a:r>
              <a:rPr sz="1600" b="1" dirty="0">
                <a:latin typeface="Verdana"/>
                <a:cs typeface="Verdana"/>
              </a:rPr>
              <a:t>a </a:t>
            </a:r>
            <a:r>
              <a:rPr sz="1600" b="1" spc="-3" dirty="0">
                <a:latin typeface="Verdana"/>
                <a:cs typeface="Verdana"/>
              </a:rPr>
              <a:t>maximum </a:t>
            </a:r>
            <a:r>
              <a:rPr sz="1600" b="1" dirty="0">
                <a:latin typeface="Verdana"/>
                <a:cs typeface="Verdana"/>
              </a:rPr>
              <a:t>of 20 to a </a:t>
            </a:r>
            <a:r>
              <a:rPr sz="1600" b="1" spc="-3" dirty="0">
                <a:latin typeface="Verdana"/>
                <a:cs typeface="Verdana"/>
              </a:rPr>
              <a:t>minimum </a:t>
            </a:r>
            <a:r>
              <a:rPr sz="1600" b="1" dirty="0">
                <a:latin typeface="Verdana"/>
                <a:cs typeface="Verdana"/>
              </a:rPr>
              <a:t>of 10 </a:t>
            </a:r>
            <a:r>
              <a:rPr sz="1600" b="1" spc="-3" dirty="0">
                <a:latin typeface="Verdana"/>
                <a:cs typeface="Verdana"/>
              </a:rPr>
              <a:t>for average SFR  between 15:1 to 25:1, and zero for average SFR higher than 25:1. Marks distribution </a:t>
            </a:r>
            <a:r>
              <a:rPr sz="1600" b="1" dirty="0">
                <a:latin typeface="Verdana"/>
                <a:cs typeface="Verdana"/>
              </a:rPr>
              <a:t>is </a:t>
            </a:r>
            <a:r>
              <a:rPr sz="1600" b="1" spc="-3" dirty="0">
                <a:latin typeface="Verdana"/>
                <a:cs typeface="Verdana"/>
              </a:rPr>
              <a:t>given </a:t>
            </a:r>
            <a:r>
              <a:rPr sz="1600" b="1" dirty="0">
                <a:latin typeface="Verdana"/>
                <a:cs typeface="Verdana"/>
              </a:rPr>
              <a:t>as</a:t>
            </a:r>
            <a:r>
              <a:rPr sz="1600" b="1" spc="102" dirty="0">
                <a:latin typeface="Verdana"/>
                <a:cs typeface="Verdana"/>
              </a:rPr>
              <a:t> </a:t>
            </a:r>
            <a:r>
              <a:rPr sz="1600" b="1" spc="-3" dirty="0">
                <a:latin typeface="Verdana"/>
                <a:cs typeface="Verdana"/>
              </a:rPr>
              <a:t>below:</a:t>
            </a:r>
            <a:endParaRPr sz="1600" b="1" dirty="0">
              <a:latin typeface="Verdana"/>
              <a:cs typeface="Verdana"/>
            </a:endParaRPr>
          </a:p>
        </p:txBody>
      </p:sp>
      <p:graphicFrame>
        <p:nvGraphicFramePr>
          <p:cNvPr id="8" name="Table 7"/>
          <p:cNvGraphicFramePr>
            <a:graphicFrameLocks noGrp="1"/>
          </p:cNvGraphicFramePr>
          <p:nvPr>
            <p:extLst>
              <p:ext uri="{D42A27DB-BD31-4B8C-83A1-F6EECF244321}">
                <p14:modId xmlns:p14="http://schemas.microsoft.com/office/powerpoint/2010/main" xmlns="" val="1422368093"/>
              </p:ext>
            </p:extLst>
          </p:nvPr>
        </p:nvGraphicFramePr>
        <p:xfrm>
          <a:off x="1662544" y="1905000"/>
          <a:ext cx="6592456" cy="3976182"/>
        </p:xfrm>
        <a:graphic>
          <a:graphicData uri="http://schemas.openxmlformats.org/drawingml/2006/table">
            <a:tbl>
              <a:tblPr firstRow="1" bandRow="1">
                <a:tableStyleId>{5C22544A-7EE6-4342-B048-85BDC9FD1C3A}</a:tableStyleId>
              </a:tblPr>
              <a:tblGrid>
                <a:gridCol w="3296228"/>
                <a:gridCol w="3296228"/>
              </a:tblGrid>
              <a:tr h="372892">
                <a:tc>
                  <a:txBody>
                    <a:bodyPr/>
                    <a:lstStyle/>
                    <a:p>
                      <a:endParaRPr lang="en-IN" dirty="0"/>
                    </a:p>
                  </a:txBody>
                  <a:tcPr/>
                </a:tc>
                <a:tc>
                  <a:txBody>
                    <a:bodyPr/>
                    <a:lstStyle/>
                    <a:p>
                      <a:endParaRPr lang="en-IN"/>
                    </a:p>
                  </a:txBody>
                  <a:tcPr/>
                </a:tc>
              </a:tr>
              <a:tr h="372892">
                <a:tc>
                  <a:txBody>
                    <a:bodyPr/>
                    <a:lstStyle/>
                    <a:p>
                      <a:pPr algn="ctr">
                        <a:lnSpc>
                          <a:spcPts val="961"/>
                        </a:lnSpc>
                        <a:spcBef>
                          <a:spcPts val="68"/>
                        </a:spcBef>
                        <a:tabLst>
                          <a:tab pos="467111" algn="l"/>
                        </a:tabLst>
                      </a:pPr>
                      <a:endParaRPr lang="en-IN" sz="1800" b="1" dirty="0" smtClean="0">
                        <a:latin typeface="Times New Roman"/>
                        <a:cs typeface="Times New Roman"/>
                      </a:endParaRPr>
                    </a:p>
                    <a:p>
                      <a:pPr algn="ctr">
                        <a:lnSpc>
                          <a:spcPts val="961"/>
                        </a:lnSpc>
                        <a:spcBef>
                          <a:spcPts val="68"/>
                        </a:spcBef>
                        <a:tabLst>
                          <a:tab pos="467111" algn="l"/>
                        </a:tabLst>
                      </a:pPr>
                      <a:r>
                        <a:rPr lang="en-IN" sz="1800" b="1" dirty="0" smtClean="0">
                          <a:latin typeface="Times New Roman"/>
                          <a:cs typeface="Times New Roman"/>
                        </a:rPr>
                        <a:t>&lt;</a:t>
                      </a:r>
                      <a:r>
                        <a:rPr lang="en-IN" sz="1800" b="1" spc="-3" dirty="0" smtClean="0">
                          <a:latin typeface="Times New Roman"/>
                          <a:cs typeface="Times New Roman"/>
                        </a:rPr>
                        <a:t> </a:t>
                      </a:r>
                      <a:r>
                        <a:rPr lang="en-IN" sz="1800" b="1" dirty="0" smtClean="0">
                          <a:latin typeface="Times New Roman"/>
                          <a:cs typeface="Times New Roman"/>
                        </a:rPr>
                        <a:t>=</a:t>
                      </a:r>
                      <a:r>
                        <a:rPr lang="en-IN" sz="1800" b="1" spc="-3" dirty="0" smtClean="0">
                          <a:latin typeface="Times New Roman"/>
                          <a:cs typeface="Times New Roman"/>
                        </a:rPr>
                        <a:t> </a:t>
                      </a:r>
                      <a:r>
                        <a:rPr lang="en-IN" sz="1800" b="1" dirty="0" smtClean="0">
                          <a:latin typeface="Times New Roman"/>
                          <a:cs typeface="Times New Roman"/>
                        </a:rPr>
                        <a:t>15	-</a:t>
                      </a:r>
                    </a:p>
                  </a:txBody>
                  <a:tcPr/>
                </a:tc>
                <a:tc>
                  <a:txBody>
                    <a:bodyPr/>
                    <a:lstStyle/>
                    <a:p>
                      <a:r>
                        <a:rPr lang="en-IN" dirty="0" smtClean="0"/>
                        <a:t> 20 Marks</a:t>
                      </a:r>
                      <a:endParaRPr lang="en-IN" dirty="0"/>
                    </a:p>
                  </a:txBody>
                  <a:tcPr/>
                </a:tc>
              </a:tr>
              <a:tr h="466324">
                <a:tc>
                  <a:txBody>
                    <a:bodyPr/>
                    <a:lstStyle/>
                    <a:p>
                      <a:pPr algn="ctr">
                        <a:lnSpc>
                          <a:spcPts val="941"/>
                        </a:lnSpc>
                        <a:tabLst>
                          <a:tab pos="467111" algn="l"/>
                        </a:tabLst>
                      </a:pPr>
                      <a:endParaRPr lang="en-IN" sz="1800" b="1" dirty="0" smtClean="0">
                        <a:latin typeface="Times New Roman"/>
                        <a:cs typeface="Times New Roman"/>
                      </a:endParaRPr>
                    </a:p>
                    <a:p>
                      <a:pPr algn="ctr">
                        <a:lnSpc>
                          <a:spcPts val="941"/>
                        </a:lnSpc>
                        <a:tabLst>
                          <a:tab pos="467111" algn="l"/>
                        </a:tabLst>
                      </a:pPr>
                      <a:r>
                        <a:rPr lang="en-IN" sz="1800" b="1" dirty="0" smtClean="0">
                          <a:latin typeface="Times New Roman"/>
                          <a:cs typeface="Times New Roman"/>
                        </a:rPr>
                        <a:t>&lt;</a:t>
                      </a:r>
                      <a:r>
                        <a:rPr lang="en-IN" sz="1800" b="1" spc="-3" dirty="0" smtClean="0">
                          <a:latin typeface="Times New Roman"/>
                          <a:cs typeface="Times New Roman"/>
                        </a:rPr>
                        <a:t> </a:t>
                      </a:r>
                      <a:r>
                        <a:rPr lang="en-IN" sz="1800" b="1" dirty="0" smtClean="0">
                          <a:latin typeface="Times New Roman"/>
                          <a:cs typeface="Times New Roman"/>
                        </a:rPr>
                        <a:t>=</a:t>
                      </a:r>
                      <a:r>
                        <a:rPr lang="en-IN" sz="1800" b="1" spc="-3" dirty="0" smtClean="0">
                          <a:latin typeface="Times New Roman"/>
                          <a:cs typeface="Times New Roman"/>
                        </a:rPr>
                        <a:t> </a:t>
                      </a:r>
                      <a:r>
                        <a:rPr lang="en-IN" sz="1800" b="1" dirty="0" smtClean="0">
                          <a:latin typeface="Times New Roman"/>
                          <a:cs typeface="Times New Roman"/>
                        </a:rPr>
                        <a:t>17	-</a:t>
                      </a:r>
                    </a:p>
                    <a:p>
                      <a:pPr algn="ctr">
                        <a:lnSpc>
                          <a:spcPts val="941"/>
                        </a:lnSpc>
                        <a:tabLst>
                          <a:tab pos="467111" algn="l"/>
                        </a:tabLst>
                      </a:pPr>
                      <a:r>
                        <a:rPr lang="en-IN" sz="1800" b="1" dirty="0" smtClean="0">
                          <a:latin typeface="Times New Roman"/>
                          <a:cs typeface="Times New Roman"/>
                        </a:rPr>
                        <a:t>	</a:t>
                      </a:r>
                    </a:p>
                    <a:p>
                      <a:pPr algn="ctr">
                        <a:lnSpc>
                          <a:spcPts val="941"/>
                        </a:lnSpc>
                        <a:tabLst>
                          <a:tab pos="467111" algn="l"/>
                        </a:tabLst>
                      </a:pPr>
                      <a:endParaRPr lang="en-IN" sz="1800" b="1" dirty="0">
                        <a:latin typeface="Times New Roman"/>
                        <a:cs typeface="Times New Roman"/>
                      </a:endParaRPr>
                    </a:p>
                  </a:txBody>
                  <a:tcPr/>
                </a:tc>
                <a:tc>
                  <a:txBody>
                    <a:bodyPr/>
                    <a:lstStyle/>
                    <a:p>
                      <a:r>
                        <a:rPr lang="en-IN" dirty="0" smtClean="0"/>
                        <a:t>18</a:t>
                      </a:r>
                      <a:endParaRPr lang="en-IN" dirty="0"/>
                    </a:p>
                  </a:txBody>
                  <a:tcPr/>
                </a:tc>
              </a:tr>
              <a:tr h="372892">
                <a:tc>
                  <a:txBody>
                    <a:bodyPr/>
                    <a:lstStyle/>
                    <a:p>
                      <a:pPr algn="ctr">
                        <a:lnSpc>
                          <a:spcPts val="941"/>
                        </a:lnSpc>
                        <a:tabLst>
                          <a:tab pos="467111" algn="l"/>
                        </a:tabLst>
                      </a:pPr>
                      <a:r>
                        <a:rPr lang="en-IN" sz="1800" b="1" dirty="0" smtClean="0">
                          <a:latin typeface="Times New Roman"/>
                          <a:cs typeface="Times New Roman"/>
                        </a:rPr>
                        <a:t>&lt;</a:t>
                      </a:r>
                      <a:r>
                        <a:rPr lang="en-IN" sz="1800" b="1" spc="-3" dirty="0" smtClean="0">
                          <a:latin typeface="Times New Roman"/>
                          <a:cs typeface="Times New Roman"/>
                        </a:rPr>
                        <a:t> </a:t>
                      </a:r>
                      <a:r>
                        <a:rPr lang="en-IN" sz="1800" b="1" dirty="0" smtClean="0">
                          <a:latin typeface="Times New Roman"/>
                          <a:cs typeface="Times New Roman"/>
                        </a:rPr>
                        <a:t>=</a:t>
                      </a:r>
                      <a:r>
                        <a:rPr lang="en-IN" sz="1800" b="1" spc="-3" dirty="0" smtClean="0">
                          <a:latin typeface="Times New Roman"/>
                          <a:cs typeface="Times New Roman"/>
                        </a:rPr>
                        <a:t> </a:t>
                      </a:r>
                      <a:r>
                        <a:rPr lang="en-IN" sz="1800" b="1" dirty="0" smtClean="0">
                          <a:latin typeface="Times New Roman"/>
                          <a:cs typeface="Times New Roman"/>
                        </a:rPr>
                        <a:t>19	-</a:t>
                      </a:r>
                    </a:p>
                  </a:txBody>
                  <a:tcPr/>
                </a:tc>
                <a:tc>
                  <a:txBody>
                    <a:bodyPr/>
                    <a:lstStyle/>
                    <a:p>
                      <a:r>
                        <a:rPr lang="en-IN" dirty="0" smtClean="0"/>
                        <a:t>16</a:t>
                      </a:r>
                      <a:endParaRPr lang="en-IN" dirty="0"/>
                    </a:p>
                  </a:txBody>
                  <a:tcPr/>
                </a:tc>
              </a:tr>
              <a:tr h="9194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800" b="1" dirty="0" smtClean="0">
                          <a:latin typeface="Times New Roman"/>
                          <a:cs typeface="Times New Roman"/>
                        </a:rPr>
                        <a:t>&lt;</a:t>
                      </a:r>
                      <a:r>
                        <a:rPr lang="en-IN" sz="1800" b="1" spc="-3" dirty="0" smtClean="0">
                          <a:latin typeface="Times New Roman"/>
                          <a:cs typeface="Times New Roman"/>
                        </a:rPr>
                        <a:t> </a:t>
                      </a:r>
                      <a:r>
                        <a:rPr lang="en-IN" sz="1800" b="1" dirty="0" smtClean="0">
                          <a:latin typeface="Times New Roman"/>
                          <a:cs typeface="Times New Roman"/>
                        </a:rPr>
                        <a:t>=</a:t>
                      </a:r>
                      <a:r>
                        <a:rPr lang="en-IN" sz="1800" b="1" spc="-3" dirty="0" smtClean="0">
                          <a:latin typeface="Times New Roman"/>
                          <a:cs typeface="Times New Roman"/>
                        </a:rPr>
                        <a:t> </a:t>
                      </a:r>
                      <a:r>
                        <a:rPr lang="en-IN" sz="1800" b="1" spc="0" dirty="0" smtClean="0">
                          <a:latin typeface="Times New Roman"/>
                          <a:cs typeface="Times New Roman"/>
                        </a:rPr>
                        <a:t>21</a:t>
                      </a:r>
                      <a:r>
                        <a:rPr lang="en-IN" sz="1800" b="1" dirty="0" smtClean="0">
                          <a:latin typeface="Times New Roman"/>
                          <a:cs typeface="Times New Roman"/>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IN" sz="1800" b="1" dirty="0" smtClean="0">
                          <a:latin typeface="Times New Roman"/>
                          <a:cs typeface="Times New Roman"/>
                        </a:rPr>
                        <a:t>&lt;</a:t>
                      </a:r>
                      <a:r>
                        <a:rPr lang="en-IN" sz="1800" b="1" spc="-3" dirty="0" smtClean="0">
                          <a:latin typeface="Times New Roman"/>
                          <a:cs typeface="Times New Roman"/>
                        </a:rPr>
                        <a:t> </a:t>
                      </a:r>
                      <a:r>
                        <a:rPr lang="en-IN" sz="1800" b="1" dirty="0" smtClean="0">
                          <a:latin typeface="Times New Roman"/>
                          <a:cs typeface="Times New Roman"/>
                        </a:rPr>
                        <a:t>=</a:t>
                      </a:r>
                      <a:r>
                        <a:rPr lang="en-IN" sz="1800" b="1" spc="-3" dirty="0" smtClean="0">
                          <a:latin typeface="Times New Roman"/>
                          <a:cs typeface="Times New Roman"/>
                        </a:rPr>
                        <a:t> </a:t>
                      </a:r>
                      <a:r>
                        <a:rPr lang="en-IN" sz="1800" b="1" spc="0" dirty="0" smtClean="0">
                          <a:latin typeface="Times New Roman"/>
                          <a:cs typeface="Times New Roman"/>
                        </a:rPr>
                        <a:t>23</a:t>
                      </a:r>
                      <a:r>
                        <a:rPr lang="en-IN" sz="1800" b="1" dirty="0" smtClean="0">
                          <a:latin typeface="Times New Roman"/>
                          <a:cs typeface="Times New Roman"/>
                        </a:rPr>
                        <a:t>	-</a:t>
                      </a:r>
                    </a:p>
                    <a:p>
                      <a:pPr algn="ctr"/>
                      <a:r>
                        <a:rPr lang="en-IN" sz="1800" b="1" dirty="0" smtClean="0">
                          <a:latin typeface="Times New Roman"/>
                          <a:cs typeface="Times New Roman"/>
                        </a:rPr>
                        <a:t>&lt;</a:t>
                      </a:r>
                      <a:r>
                        <a:rPr lang="en-IN" sz="1800" b="1" spc="-3" dirty="0" smtClean="0">
                          <a:latin typeface="Times New Roman"/>
                          <a:cs typeface="Times New Roman"/>
                        </a:rPr>
                        <a:t> </a:t>
                      </a:r>
                      <a:r>
                        <a:rPr lang="en-IN" sz="1800" b="1" dirty="0" smtClean="0">
                          <a:latin typeface="Times New Roman"/>
                          <a:cs typeface="Times New Roman"/>
                        </a:rPr>
                        <a:t>=</a:t>
                      </a:r>
                      <a:r>
                        <a:rPr lang="en-IN" sz="1800" b="1" spc="-3" dirty="0" smtClean="0">
                          <a:latin typeface="Times New Roman"/>
                          <a:cs typeface="Times New Roman"/>
                        </a:rPr>
                        <a:t> </a:t>
                      </a:r>
                      <a:r>
                        <a:rPr lang="en-IN" sz="1800" b="1" spc="0" dirty="0" smtClean="0">
                          <a:latin typeface="Times New Roman"/>
                          <a:cs typeface="Times New Roman"/>
                        </a:rPr>
                        <a:t>25</a:t>
                      </a:r>
                      <a:r>
                        <a:rPr lang="en-IN" sz="1800" b="1" dirty="0" smtClean="0">
                          <a:latin typeface="Times New Roman"/>
                          <a:cs typeface="Times New Roman"/>
                        </a:rPr>
                        <a:t>	</a:t>
                      </a:r>
                      <a:endParaRPr lang="en-IN" dirty="0"/>
                    </a:p>
                  </a:txBody>
                  <a:tcPr/>
                </a:tc>
                <a:tc>
                  <a:txBody>
                    <a:bodyPr/>
                    <a:lstStyle/>
                    <a:p>
                      <a:r>
                        <a:rPr lang="en-IN" dirty="0" smtClean="0"/>
                        <a:t>14</a:t>
                      </a:r>
                    </a:p>
                    <a:p>
                      <a:r>
                        <a:rPr lang="en-IN" dirty="0" smtClean="0"/>
                        <a:t>12</a:t>
                      </a:r>
                    </a:p>
                    <a:p>
                      <a:r>
                        <a:rPr lang="en-IN" dirty="0" smtClean="0"/>
                        <a:t>10</a:t>
                      </a:r>
                      <a:endParaRPr lang="en-IN" dirty="0"/>
                    </a:p>
                  </a:txBody>
                  <a:tcPr/>
                </a:tc>
              </a:tr>
              <a:tr h="64362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800" b="1" dirty="0" smtClean="0">
                          <a:latin typeface="Times New Roman"/>
                          <a:cs typeface="Times New Roman"/>
                        </a:rPr>
                        <a:t>&gt;25   -</a:t>
                      </a:r>
                    </a:p>
                    <a:p>
                      <a:pPr algn="ctr"/>
                      <a:endParaRPr lang="en-IN" dirty="0"/>
                    </a:p>
                  </a:txBody>
                  <a:tcPr/>
                </a:tc>
                <a:tc>
                  <a:txBody>
                    <a:bodyPr/>
                    <a:lstStyle/>
                    <a:p>
                      <a:r>
                        <a:rPr lang="en-IN" dirty="0" smtClean="0"/>
                        <a:t>0 marks</a:t>
                      </a:r>
                      <a:endParaRPr lang="en-IN" dirty="0"/>
                    </a:p>
                  </a:txBody>
                  <a:tcPr/>
                </a:tc>
              </a:tr>
              <a:tr h="372892">
                <a:tc>
                  <a:txBody>
                    <a:bodyPr/>
                    <a:lstStyle/>
                    <a:p>
                      <a:endParaRPr lang="en-IN"/>
                    </a:p>
                  </a:txBody>
                  <a:tcPr/>
                </a:tc>
                <a:tc>
                  <a:txBody>
                    <a:bodyPr/>
                    <a:lstStyle/>
                    <a:p>
                      <a:endParaRPr lang="en-IN"/>
                    </a:p>
                  </a:txBody>
                  <a:tcPr/>
                </a:tc>
              </a:tr>
              <a:tr h="372892">
                <a:tc>
                  <a:txBody>
                    <a:bodyPr/>
                    <a:lstStyle/>
                    <a:p>
                      <a:endParaRPr lang="en-IN"/>
                    </a:p>
                  </a:txBody>
                  <a:tcPr/>
                </a:tc>
                <a:tc>
                  <a:txBody>
                    <a:bodyPr/>
                    <a:lstStyle/>
                    <a:p>
                      <a:endParaRPr lang="en-IN" dirty="0"/>
                    </a:p>
                  </a:txBody>
                  <a:tcPr/>
                </a:tc>
              </a:tr>
            </a:tbl>
          </a:graphicData>
        </a:graphic>
      </p:graphicFrame>
    </p:spTree>
    <p:extLst>
      <p:ext uri="{BB962C8B-B14F-4D97-AF65-F5344CB8AC3E}">
        <p14:creationId xmlns:p14="http://schemas.microsoft.com/office/powerpoint/2010/main" xmlns="" val="33834766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5"/>
          <p:cNvSpPr txBox="1"/>
          <p:nvPr/>
        </p:nvSpPr>
        <p:spPr>
          <a:xfrm>
            <a:off x="304800" y="685800"/>
            <a:ext cx="8915400" cy="2681859"/>
          </a:xfrm>
          <a:prstGeom prst="rect">
            <a:avLst/>
          </a:prstGeom>
        </p:spPr>
        <p:txBody>
          <a:bodyPr vert="horz" wrap="square" lIns="0" tIns="8226" rIns="0" bIns="0" rtlCol="0">
            <a:spAutoFit/>
          </a:bodyPr>
          <a:lstStyle/>
          <a:p>
            <a:pPr marL="242430" marR="4329" indent="-155848" algn="just">
              <a:lnSpc>
                <a:spcPct val="116300"/>
              </a:lnSpc>
              <a:spcBef>
                <a:spcPts val="65"/>
              </a:spcBef>
              <a:buFont typeface="Symbol"/>
              <a:buChar char=""/>
              <a:tabLst>
                <a:tab pos="242430" algn="l"/>
              </a:tabLst>
            </a:pPr>
            <a:r>
              <a:rPr sz="1400" b="1" dirty="0">
                <a:latin typeface="Verdana"/>
                <a:cs typeface="Verdana"/>
              </a:rPr>
              <a:t>Minimum 75% </a:t>
            </a:r>
            <a:r>
              <a:rPr sz="1400" b="1" spc="-3" dirty="0">
                <a:latin typeface="Verdana"/>
                <a:cs typeface="Verdana"/>
              </a:rPr>
              <a:t>should </a:t>
            </a:r>
            <a:r>
              <a:rPr sz="1400" b="1" dirty="0">
                <a:latin typeface="Verdana"/>
                <a:cs typeface="Verdana"/>
              </a:rPr>
              <a:t>be </a:t>
            </a:r>
            <a:r>
              <a:rPr sz="1400" b="1" spc="-3" dirty="0">
                <a:latin typeface="Verdana"/>
                <a:cs typeface="Verdana"/>
              </a:rPr>
              <a:t>Regular/ full </a:t>
            </a:r>
            <a:r>
              <a:rPr sz="1400" b="1" dirty="0">
                <a:latin typeface="Verdana"/>
                <a:cs typeface="Verdana"/>
              </a:rPr>
              <a:t>time </a:t>
            </a:r>
            <a:r>
              <a:rPr sz="1400" b="1" spc="-3" dirty="0">
                <a:latin typeface="Verdana"/>
                <a:cs typeface="Verdana"/>
              </a:rPr>
              <a:t>faculty and </a:t>
            </a:r>
            <a:r>
              <a:rPr sz="1400" b="1" dirty="0">
                <a:latin typeface="Verdana"/>
                <a:cs typeface="Verdana"/>
              </a:rPr>
              <a:t>the </a:t>
            </a:r>
            <a:r>
              <a:rPr sz="1400" b="1" spc="-3" dirty="0">
                <a:latin typeface="Verdana"/>
                <a:cs typeface="Verdana"/>
              </a:rPr>
              <a:t>remaining </a:t>
            </a:r>
            <a:r>
              <a:rPr sz="1400" b="1" dirty="0">
                <a:latin typeface="Verdana"/>
                <a:cs typeface="Verdana"/>
              </a:rPr>
              <a:t>shall be </a:t>
            </a:r>
            <a:r>
              <a:rPr sz="1400" b="1" spc="-3" dirty="0">
                <a:latin typeface="Verdana"/>
                <a:cs typeface="Verdana"/>
              </a:rPr>
              <a:t>Contractual Faculty  </a:t>
            </a:r>
            <a:r>
              <a:rPr sz="1400" b="1" dirty="0">
                <a:latin typeface="Verdana"/>
                <a:cs typeface="Verdana"/>
              </a:rPr>
              <a:t>as </a:t>
            </a:r>
            <a:r>
              <a:rPr sz="1400" b="1" spc="-3" dirty="0">
                <a:latin typeface="Verdana"/>
                <a:cs typeface="Verdana"/>
              </a:rPr>
              <a:t>per AICTE norms and</a:t>
            </a:r>
            <a:r>
              <a:rPr sz="1400" b="1" spc="-10" dirty="0">
                <a:latin typeface="Verdana"/>
                <a:cs typeface="Verdana"/>
              </a:rPr>
              <a:t> </a:t>
            </a:r>
            <a:r>
              <a:rPr sz="1400" b="1" spc="-3" dirty="0">
                <a:latin typeface="Verdana"/>
                <a:cs typeface="Verdana"/>
              </a:rPr>
              <a:t>standards.</a:t>
            </a:r>
            <a:endParaRPr sz="1400" b="1" dirty="0">
              <a:latin typeface="Verdana"/>
              <a:cs typeface="Verdana"/>
            </a:endParaRPr>
          </a:p>
          <a:p>
            <a:pPr>
              <a:spcBef>
                <a:spcPts val="24"/>
              </a:spcBef>
              <a:buFont typeface="Symbol"/>
              <a:buChar char=""/>
            </a:pPr>
            <a:endParaRPr sz="1600" b="1" dirty="0">
              <a:latin typeface="Times New Roman"/>
              <a:cs typeface="Times New Roman"/>
            </a:endParaRPr>
          </a:p>
          <a:p>
            <a:pPr marL="242430" marR="3464" indent="-155848" algn="just">
              <a:lnSpc>
                <a:spcPct val="116199"/>
              </a:lnSpc>
              <a:spcBef>
                <a:spcPts val="3"/>
              </a:spcBef>
              <a:buFont typeface="Symbol"/>
              <a:buChar char=""/>
              <a:tabLst>
                <a:tab pos="242430" algn="l"/>
              </a:tabLst>
            </a:pPr>
            <a:r>
              <a:rPr sz="1400" b="1" dirty="0">
                <a:latin typeface="Verdana"/>
                <a:cs typeface="Verdana"/>
              </a:rPr>
              <a:t>The </a:t>
            </a:r>
            <a:r>
              <a:rPr sz="1400" b="1" spc="-3" dirty="0">
                <a:latin typeface="Verdana"/>
                <a:cs typeface="Verdana"/>
              </a:rPr>
              <a:t>contractual faculty (doing </a:t>
            </a:r>
            <a:r>
              <a:rPr sz="1400" b="1" dirty="0">
                <a:latin typeface="Verdana"/>
                <a:cs typeface="Verdana"/>
              </a:rPr>
              <a:t>away with the </a:t>
            </a:r>
            <a:r>
              <a:rPr sz="1400" b="1" spc="-3" dirty="0">
                <a:latin typeface="Verdana"/>
                <a:cs typeface="Verdana"/>
              </a:rPr>
              <a:t>terminology </a:t>
            </a:r>
            <a:r>
              <a:rPr sz="1400" b="1" dirty="0">
                <a:latin typeface="Verdana"/>
                <a:cs typeface="Verdana"/>
              </a:rPr>
              <a:t>of </a:t>
            </a:r>
            <a:r>
              <a:rPr sz="1400" b="1" spc="-3" dirty="0">
                <a:latin typeface="Verdana"/>
                <a:cs typeface="Verdana"/>
              </a:rPr>
              <a:t>visiting/adjunct faculty, whatsoever)  </a:t>
            </a:r>
            <a:r>
              <a:rPr sz="1400" b="1" dirty="0">
                <a:latin typeface="Verdana"/>
                <a:cs typeface="Verdana"/>
              </a:rPr>
              <a:t>who have </a:t>
            </a:r>
            <a:r>
              <a:rPr sz="1400" b="1" spc="-3" dirty="0">
                <a:latin typeface="Verdana"/>
                <a:cs typeface="Verdana"/>
              </a:rPr>
              <a:t>taught </a:t>
            </a:r>
            <a:r>
              <a:rPr sz="1400" b="1" dirty="0">
                <a:latin typeface="Verdana"/>
                <a:cs typeface="Verdana"/>
              </a:rPr>
              <a:t>for 2 </a:t>
            </a:r>
            <a:r>
              <a:rPr sz="1400" b="1" spc="-3" dirty="0">
                <a:latin typeface="Verdana"/>
                <a:cs typeface="Verdana"/>
              </a:rPr>
              <a:t>consecutive semesters </a:t>
            </a:r>
            <a:r>
              <a:rPr sz="1400" b="1" spc="-7" dirty="0">
                <a:latin typeface="Verdana"/>
                <a:cs typeface="Verdana"/>
              </a:rPr>
              <a:t>in </a:t>
            </a:r>
            <a:r>
              <a:rPr sz="1400" b="1" dirty="0">
                <a:latin typeface="Verdana"/>
                <a:cs typeface="Verdana"/>
              </a:rPr>
              <a:t>the </a:t>
            </a:r>
            <a:r>
              <a:rPr sz="1400" b="1" spc="-3" dirty="0">
                <a:latin typeface="Verdana"/>
                <a:cs typeface="Verdana"/>
              </a:rPr>
              <a:t>corresponding academic </a:t>
            </a:r>
            <a:r>
              <a:rPr sz="1400" b="1" dirty="0">
                <a:latin typeface="Verdana"/>
                <a:cs typeface="Verdana"/>
              </a:rPr>
              <a:t>year on full </a:t>
            </a:r>
            <a:r>
              <a:rPr sz="1400" b="1" spc="-3" dirty="0">
                <a:latin typeface="Verdana"/>
                <a:cs typeface="Verdana"/>
              </a:rPr>
              <a:t>time  basis </a:t>
            </a:r>
            <a:r>
              <a:rPr sz="1400" b="1" dirty="0">
                <a:latin typeface="Verdana"/>
                <a:cs typeface="Verdana"/>
              </a:rPr>
              <a:t>shall be </a:t>
            </a:r>
            <a:r>
              <a:rPr sz="1400" b="1" spc="-3" dirty="0">
                <a:latin typeface="Verdana"/>
                <a:cs typeface="Verdana"/>
              </a:rPr>
              <a:t>considered for </a:t>
            </a:r>
            <a:r>
              <a:rPr sz="1400" b="1" dirty="0">
                <a:latin typeface="Verdana"/>
                <a:cs typeface="Verdana"/>
              </a:rPr>
              <a:t>the </a:t>
            </a:r>
            <a:r>
              <a:rPr sz="1400" b="1" spc="-3" dirty="0">
                <a:latin typeface="Verdana"/>
                <a:cs typeface="Verdana"/>
              </a:rPr>
              <a:t>purpose </a:t>
            </a:r>
            <a:r>
              <a:rPr sz="1400" b="1" dirty="0">
                <a:latin typeface="Verdana"/>
                <a:cs typeface="Verdana"/>
              </a:rPr>
              <a:t>of </a:t>
            </a:r>
            <a:r>
              <a:rPr sz="1400" b="1" spc="-3" dirty="0">
                <a:latin typeface="Verdana"/>
                <a:cs typeface="Verdana"/>
              </a:rPr>
              <a:t>calculation in the Student Faculty</a:t>
            </a:r>
            <a:r>
              <a:rPr sz="1400" b="1" dirty="0">
                <a:latin typeface="Verdana"/>
                <a:cs typeface="Verdana"/>
              </a:rPr>
              <a:t> </a:t>
            </a:r>
            <a:r>
              <a:rPr sz="1400" b="1" spc="-3" dirty="0">
                <a:latin typeface="Verdana"/>
                <a:cs typeface="Verdana"/>
              </a:rPr>
              <a:t>Ratio.</a:t>
            </a:r>
            <a:endParaRPr sz="1400" b="1" dirty="0">
              <a:latin typeface="Verdana"/>
              <a:cs typeface="Verdana"/>
            </a:endParaRPr>
          </a:p>
          <a:p>
            <a:pPr>
              <a:spcBef>
                <a:spcPts val="31"/>
              </a:spcBef>
            </a:pPr>
            <a:endParaRPr b="1" dirty="0">
              <a:latin typeface="Times New Roman"/>
              <a:cs typeface="Times New Roman"/>
            </a:endParaRPr>
          </a:p>
          <a:p>
            <a:pPr marL="8658" marR="4762">
              <a:lnSpc>
                <a:spcPct val="151100"/>
              </a:lnSpc>
            </a:pPr>
            <a:r>
              <a:rPr sz="1400" b="1" spc="-3" dirty="0">
                <a:latin typeface="Verdana"/>
                <a:cs typeface="Verdana"/>
              </a:rPr>
              <a:t>5.1.1. Provide the information about the </a:t>
            </a:r>
            <a:r>
              <a:rPr sz="1400" b="1" dirty="0">
                <a:latin typeface="Verdana"/>
                <a:cs typeface="Verdana"/>
              </a:rPr>
              <a:t>regular </a:t>
            </a:r>
            <a:r>
              <a:rPr sz="1400" b="1" spc="-3" dirty="0">
                <a:latin typeface="Verdana"/>
                <a:cs typeface="Verdana"/>
              </a:rPr>
              <a:t>and contractual faculty </a:t>
            </a:r>
            <a:r>
              <a:rPr sz="1400" b="1" dirty="0">
                <a:latin typeface="Verdana"/>
                <a:cs typeface="Verdana"/>
              </a:rPr>
              <a:t>as </a:t>
            </a:r>
            <a:r>
              <a:rPr sz="1400" b="1" spc="-3" dirty="0">
                <a:latin typeface="Verdana"/>
                <a:cs typeface="Verdana"/>
              </a:rPr>
              <a:t>per the format  mentioned</a:t>
            </a:r>
            <a:r>
              <a:rPr sz="1400" b="1" spc="-7" dirty="0">
                <a:latin typeface="Verdana"/>
                <a:cs typeface="Verdana"/>
              </a:rPr>
              <a:t> </a:t>
            </a:r>
            <a:r>
              <a:rPr sz="1400" b="1" spc="-3" dirty="0">
                <a:latin typeface="Verdana"/>
                <a:cs typeface="Verdana"/>
              </a:rPr>
              <a:t>below:</a:t>
            </a:r>
            <a:endParaRPr sz="1400" b="1" dirty="0">
              <a:latin typeface="Verdana"/>
              <a:cs typeface="Verdana"/>
            </a:endParaRPr>
          </a:p>
        </p:txBody>
      </p:sp>
      <p:graphicFrame>
        <p:nvGraphicFramePr>
          <p:cNvPr id="3" name="object 6"/>
          <p:cNvGraphicFramePr>
            <a:graphicFrameLocks noGrp="1"/>
          </p:cNvGraphicFramePr>
          <p:nvPr>
            <p:extLst>
              <p:ext uri="{D42A27DB-BD31-4B8C-83A1-F6EECF244321}">
                <p14:modId xmlns:p14="http://schemas.microsoft.com/office/powerpoint/2010/main" xmlns="" val="2505355948"/>
              </p:ext>
            </p:extLst>
          </p:nvPr>
        </p:nvGraphicFramePr>
        <p:xfrm>
          <a:off x="700643" y="3352800"/>
          <a:ext cx="7528958" cy="2329543"/>
        </p:xfrm>
        <a:graphic>
          <a:graphicData uri="http://schemas.openxmlformats.org/drawingml/2006/table">
            <a:tbl>
              <a:tblPr firstRow="1" bandRow="1">
                <a:tableStyleId>{2D5ABB26-0587-4C30-8999-92F81FD0307C}</a:tableStyleId>
              </a:tblPr>
              <a:tblGrid>
                <a:gridCol w="1070942"/>
                <a:gridCol w="3345815"/>
                <a:gridCol w="3112201"/>
              </a:tblGrid>
              <a:tr h="1172473">
                <a:tc>
                  <a:txBody>
                    <a:bodyPr/>
                    <a:lstStyle/>
                    <a:p>
                      <a:pPr>
                        <a:lnSpc>
                          <a:spcPct val="100000"/>
                        </a:lnSpc>
                      </a:pPr>
                      <a:endParaRPr sz="1100" b="1"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15010" marR="86360" indent="-619125">
                        <a:lnSpc>
                          <a:spcPts val="1380"/>
                        </a:lnSpc>
                        <a:spcBef>
                          <a:spcPts val="20"/>
                        </a:spcBef>
                      </a:pPr>
                      <a:endParaRPr lang="en-IN" sz="1400" b="1" dirty="0" smtClean="0">
                        <a:latin typeface="Times New Roman"/>
                        <a:cs typeface="Times New Roman"/>
                      </a:endParaRPr>
                    </a:p>
                    <a:p>
                      <a:pPr marL="715010" marR="86360" indent="-619125">
                        <a:lnSpc>
                          <a:spcPts val="1380"/>
                        </a:lnSpc>
                        <a:spcBef>
                          <a:spcPts val="20"/>
                        </a:spcBef>
                      </a:pPr>
                      <a:r>
                        <a:rPr sz="1400" b="1" dirty="0" smtClean="0">
                          <a:latin typeface="Times New Roman"/>
                          <a:cs typeface="Times New Roman"/>
                        </a:rPr>
                        <a:t>Total </a:t>
                      </a:r>
                      <a:r>
                        <a:rPr sz="1400" b="1" spc="-5" dirty="0">
                          <a:latin typeface="Times New Roman"/>
                          <a:cs typeface="Times New Roman"/>
                        </a:rPr>
                        <a:t>number </a:t>
                      </a:r>
                      <a:r>
                        <a:rPr sz="1400" b="1" dirty="0">
                          <a:latin typeface="Times New Roman"/>
                          <a:cs typeface="Times New Roman"/>
                        </a:rPr>
                        <a:t>of </a:t>
                      </a:r>
                      <a:r>
                        <a:rPr sz="1400" b="1" spc="-5" dirty="0">
                          <a:latin typeface="Times New Roman"/>
                          <a:cs typeface="Times New Roman"/>
                        </a:rPr>
                        <a:t>regular faculty in  the</a:t>
                      </a:r>
                      <a:r>
                        <a:rPr sz="1400" b="1" spc="-10" dirty="0">
                          <a:latin typeface="Times New Roman"/>
                          <a:cs typeface="Times New Roman"/>
                        </a:rPr>
                        <a:t> </a:t>
                      </a:r>
                      <a:r>
                        <a:rPr sz="1400" b="1" spc="-5" dirty="0">
                          <a:latin typeface="Times New Roman"/>
                          <a:cs typeface="Times New Roman"/>
                        </a:rPr>
                        <a:t>department</a:t>
                      </a:r>
                      <a:endParaRPr sz="1400" b="1" dirty="0">
                        <a:latin typeface="Times New Roman"/>
                        <a:cs typeface="Times New Roman"/>
                      </a:endParaRPr>
                    </a:p>
                  </a:txBody>
                  <a:tcPr marL="0" marR="0" marT="1732"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304800" marR="194945" indent="-97790">
                        <a:lnSpc>
                          <a:spcPts val="1380"/>
                        </a:lnSpc>
                        <a:spcBef>
                          <a:spcPts val="20"/>
                        </a:spcBef>
                      </a:pPr>
                      <a:endParaRPr lang="en-IN" sz="1400" b="1" dirty="0" smtClean="0">
                        <a:latin typeface="Times New Roman"/>
                        <a:cs typeface="Times New Roman"/>
                      </a:endParaRPr>
                    </a:p>
                    <a:p>
                      <a:pPr marL="304800" marR="194945" indent="-97790">
                        <a:lnSpc>
                          <a:spcPts val="1380"/>
                        </a:lnSpc>
                        <a:spcBef>
                          <a:spcPts val="20"/>
                        </a:spcBef>
                      </a:pPr>
                      <a:r>
                        <a:rPr sz="1400" b="1" dirty="0" smtClean="0">
                          <a:latin typeface="Times New Roman"/>
                          <a:cs typeface="Times New Roman"/>
                        </a:rPr>
                        <a:t>Total </a:t>
                      </a:r>
                      <a:r>
                        <a:rPr sz="1400" b="1" spc="-5" dirty="0">
                          <a:latin typeface="Times New Roman"/>
                          <a:cs typeface="Times New Roman"/>
                        </a:rPr>
                        <a:t>number </a:t>
                      </a:r>
                      <a:r>
                        <a:rPr sz="1400" b="1" dirty="0">
                          <a:latin typeface="Times New Roman"/>
                          <a:cs typeface="Times New Roman"/>
                        </a:rPr>
                        <a:t>of</a:t>
                      </a:r>
                      <a:r>
                        <a:rPr sz="1400" b="1" spc="-45" dirty="0">
                          <a:latin typeface="Times New Roman"/>
                          <a:cs typeface="Times New Roman"/>
                        </a:rPr>
                        <a:t> </a:t>
                      </a:r>
                      <a:r>
                        <a:rPr sz="1400" b="1" spc="-5" dirty="0">
                          <a:latin typeface="Times New Roman"/>
                          <a:cs typeface="Times New Roman"/>
                        </a:rPr>
                        <a:t>contractual  </a:t>
                      </a:r>
                      <a:r>
                        <a:rPr sz="1400" b="1" dirty="0">
                          <a:latin typeface="Times New Roman"/>
                          <a:cs typeface="Times New Roman"/>
                        </a:rPr>
                        <a:t>faculty </a:t>
                      </a:r>
                      <a:r>
                        <a:rPr sz="1400" b="1" spc="-5" dirty="0">
                          <a:latin typeface="Times New Roman"/>
                          <a:cs typeface="Times New Roman"/>
                        </a:rPr>
                        <a:t>in the</a:t>
                      </a:r>
                      <a:r>
                        <a:rPr sz="1400" b="1" spc="-20" dirty="0">
                          <a:latin typeface="Times New Roman"/>
                          <a:cs typeface="Times New Roman"/>
                        </a:rPr>
                        <a:t> </a:t>
                      </a:r>
                      <a:r>
                        <a:rPr sz="1400" b="1" spc="-5" dirty="0">
                          <a:latin typeface="Times New Roman"/>
                          <a:cs typeface="Times New Roman"/>
                        </a:rPr>
                        <a:t>department</a:t>
                      </a:r>
                      <a:endParaRPr sz="1400" b="1" dirty="0">
                        <a:latin typeface="Times New Roman"/>
                        <a:cs typeface="Times New Roman"/>
                      </a:endParaRPr>
                    </a:p>
                  </a:txBody>
                  <a:tcPr marL="0" marR="0" marT="1732"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r>
              <a:tr h="385690">
                <a:tc>
                  <a:txBody>
                    <a:bodyPr/>
                    <a:lstStyle/>
                    <a:p>
                      <a:pPr marL="71120">
                        <a:lnSpc>
                          <a:spcPts val="1330"/>
                        </a:lnSpc>
                      </a:pPr>
                      <a:r>
                        <a:rPr sz="1400" b="1" spc="-10" dirty="0">
                          <a:latin typeface="Times New Roman"/>
                          <a:cs typeface="Times New Roman"/>
                        </a:rPr>
                        <a:t>CAY</a:t>
                      </a:r>
                      <a:endParaRPr sz="14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100" b="1"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1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r>
              <a:tr h="385690">
                <a:tc>
                  <a:txBody>
                    <a:bodyPr/>
                    <a:lstStyle/>
                    <a:p>
                      <a:pPr marL="71120">
                        <a:lnSpc>
                          <a:spcPts val="1330"/>
                        </a:lnSpc>
                      </a:pPr>
                      <a:r>
                        <a:rPr sz="1400" b="1" spc="-5" dirty="0">
                          <a:latin typeface="Times New Roman"/>
                          <a:cs typeface="Times New Roman"/>
                        </a:rPr>
                        <a:t>CAYm1</a:t>
                      </a:r>
                      <a:endParaRPr sz="1400" b="1"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100" b="1"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100" b="1"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r>
              <a:tr h="385690">
                <a:tc>
                  <a:txBody>
                    <a:bodyPr/>
                    <a:lstStyle/>
                    <a:p>
                      <a:pPr marL="71120">
                        <a:lnSpc>
                          <a:spcPts val="1340"/>
                        </a:lnSpc>
                      </a:pPr>
                      <a:r>
                        <a:rPr sz="1400" b="1" spc="-5" dirty="0">
                          <a:latin typeface="Times New Roman"/>
                          <a:cs typeface="Times New Roman"/>
                        </a:rPr>
                        <a:t>CAYm2</a:t>
                      </a:r>
                      <a:endParaRPr sz="14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100" b="1"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100" b="1"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r>
            </a:tbl>
          </a:graphicData>
        </a:graphic>
      </p:graphicFrame>
    </p:spTree>
    <p:extLst>
      <p:ext uri="{BB962C8B-B14F-4D97-AF65-F5344CB8AC3E}">
        <p14:creationId xmlns:p14="http://schemas.microsoft.com/office/powerpoint/2010/main" xmlns="" val="3766358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533400"/>
            <a:ext cx="9328150" cy="381000"/>
          </a:xfrm>
        </p:spPr>
        <p:txBody>
          <a:bodyPr>
            <a:noAutofit/>
          </a:bodyPr>
          <a:lstStyle/>
          <a:p>
            <a:pPr algn="just"/>
            <a:r>
              <a:rPr lang="en-US" sz="2000" b="1" dirty="0" smtClean="0">
                <a:solidFill>
                  <a:srgbClr val="FF0000"/>
                </a:solidFill>
                <a:latin typeface="Cambria" panose="02040503050406030204" pitchFamily="18" charset="0"/>
              </a:rPr>
              <a:t>CRITERION-1: 	Vision</a:t>
            </a:r>
            <a:r>
              <a:rPr lang="en-US" sz="2000" b="1" dirty="0">
                <a:solidFill>
                  <a:srgbClr val="FF0000"/>
                </a:solidFill>
                <a:latin typeface="Cambria" panose="02040503050406030204" pitchFamily="18" charset="0"/>
              </a:rPr>
              <a:t>, </a:t>
            </a:r>
            <a:r>
              <a:rPr lang="en-US" sz="2000" b="1" dirty="0" smtClean="0">
                <a:solidFill>
                  <a:srgbClr val="FF0000"/>
                </a:solidFill>
                <a:latin typeface="Cambria" panose="02040503050406030204" pitchFamily="18" charset="0"/>
              </a:rPr>
              <a:t>Mission and Program </a:t>
            </a:r>
            <a:r>
              <a:rPr lang="en-US" sz="2000" b="1" dirty="0">
                <a:solidFill>
                  <a:srgbClr val="FF0000"/>
                </a:solidFill>
                <a:latin typeface="Cambria" panose="02040503050406030204" pitchFamily="18" charset="0"/>
              </a:rPr>
              <a:t>Educational </a:t>
            </a:r>
            <a:r>
              <a:rPr lang="en-US" sz="2000" b="1" dirty="0" smtClean="0">
                <a:solidFill>
                  <a:srgbClr val="FF0000"/>
                </a:solidFill>
                <a:latin typeface="Cambria" panose="02040503050406030204" pitchFamily="18" charset="0"/>
              </a:rPr>
              <a:t>Objectives (PEOs)</a:t>
            </a:r>
            <a:endParaRPr lang="en-US" sz="2000" b="1" dirty="0">
              <a:solidFill>
                <a:srgbClr val="FF0000"/>
              </a:solidFill>
              <a:latin typeface="Cambria" panose="02040503050406030204" pitchFamily="18" charset="0"/>
            </a:endParaRPr>
          </a:p>
        </p:txBody>
      </p:sp>
      <p:sp>
        <p:nvSpPr>
          <p:cNvPr id="4" name="Rectangle 3"/>
          <p:cNvSpPr/>
          <p:nvPr/>
        </p:nvSpPr>
        <p:spPr>
          <a:xfrm>
            <a:off x="495300" y="1602463"/>
            <a:ext cx="8997950" cy="3816429"/>
          </a:xfrm>
          <a:prstGeom prst="rect">
            <a:avLst/>
          </a:prstGeom>
        </p:spPr>
        <p:txBody>
          <a:bodyPr wrap="square">
            <a:spAutoFit/>
          </a:bodyPr>
          <a:lstStyle/>
          <a:p>
            <a:pPr marL="457200" indent="-457200"/>
            <a:r>
              <a:rPr lang="en-US" sz="2200" b="1" dirty="0" smtClean="0">
                <a:solidFill>
                  <a:srgbClr val="0000CC"/>
                </a:solidFill>
                <a:latin typeface="Times New Roman" panose="02020603050405020304" pitchFamily="18" charset="0"/>
                <a:cs typeface="Times New Roman" panose="02020603050405020304" pitchFamily="18" charset="0"/>
              </a:rPr>
              <a:t>1.1.	State </a:t>
            </a:r>
            <a:r>
              <a:rPr lang="en-US" sz="2200" b="1" dirty="0">
                <a:solidFill>
                  <a:srgbClr val="0000CC"/>
                </a:solidFill>
                <a:latin typeface="Times New Roman" panose="02020603050405020304" pitchFamily="18" charset="0"/>
                <a:cs typeface="Times New Roman" panose="02020603050405020304" pitchFamily="18" charset="0"/>
              </a:rPr>
              <a:t>the Vision and Mission of the Department and </a:t>
            </a:r>
            <a:r>
              <a:rPr lang="en-US" sz="2200" b="1" dirty="0" smtClean="0">
                <a:solidFill>
                  <a:srgbClr val="0000CC"/>
                </a:solidFill>
                <a:latin typeface="Times New Roman" panose="02020603050405020304" pitchFamily="18" charset="0"/>
                <a:cs typeface="Times New Roman" panose="02020603050405020304" pitchFamily="18" charset="0"/>
              </a:rPr>
              <a:t>Institute.</a:t>
            </a:r>
          </a:p>
          <a:p>
            <a:pPr marL="457200" indent="-457200"/>
            <a:endParaRPr lang="en-US" sz="2200" b="1" dirty="0" smtClean="0">
              <a:solidFill>
                <a:srgbClr val="0000CC"/>
              </a:solidFill>
              <a:latin typeface="Times New Roman" panose="02020603050405020304" pitchFamily="18" charset="0"/>
              <a:cs typeface="Times New Roman" panose="02020603050405020304" pitchFamily="18" charset="0"/>
            </a:endParaRPr>
          </a:p>
          <a:p>
            <a:pPr marL="457200" indent="-457200" algn="just">
              <a:lnSpc>
                <a:spcPct val="150000"/>
              </a:lnSpc>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Vision statement typically indicates aspirations and Mission statement </a:t>
            </a:r>
            <a:r>
              <a:rPr lang="en-US" sz="2200" dirty="0" smtClean="0">
                <a:latin typeface="Times New Roman" panose="02020603050405020304" pitchFamily="18" charset="0"/>
                <a:cs typeface="Times New Roman" panose="02020603050405020304" pitchFamily="18" charset="0"/>
              </a:rPr>
              <a:t>states the </a:t>
            </a:r>
            <a:r>
              <a:rPr lang="en-US" sz="2200" dirty="0">
                <a:latin typeface="Times New Roman" panose="02020603050405020304" pitchFamily="18" charset="0"/>
                <a:cs typeface="Times New Roman" panose="02020603050405020304" pitchFamily="18" charset="0"/>
              </a:rPr>
              <a:t>broad approach to achieve </a:t>
            </a:r>
            <a:r>
              <a:rPr lang="en-US" sz="2200" dirty="0" smtClean="0">
                <a:latin typeface="Times New Roman" panose="02020603050405020304" pitchFamily="18" charset="0"/>
                <a:cs typeface="Times New Roman" panose="02020603050405020304" pitchFamily="18" charset="0"/>
              </a:rPr>
              <a:t>aspirations  </a:t>
            </a:r>
            <a:endParaRPr lang="en-US" sz="2200" dirty="0">
              <a:latin typeface="Times New Roman" panose="02020603050405020304" pitchFamily="18" charset="0"/>
              <a:cs typeface="Times New Roman" panose="02020603050405020304" pitchFamily="18" charset="0"/>
            </a:endParaRPr>
          </a:p>
          <a:p>
            <a:pPr marL="457200" indent="-457200" algn="just">
              <a:lnSpc>
                <a:spcPct val="150000"/>
              </a:lnSpc>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Should </a:t>
            </a:r>
            <a:r>
              <a:rPr lang="en-US" sz="2200" dirty="0">
                <a:latin typeface="Times New Roman" panose="02020603050405020304" pitchFamily="18" charset="0"/>
                <a:cs typeface="Times New Roman" panose="02020603050405020304" pitchFamily="18" charset="0"/>
              </a:rPr>
              <a:t>be written in a simple language, easy to communicate and should </a:t>
            </a:r>
            <a:r>
              <a:rPr lang="en-US" sz="2200" dirty="0" smtClean="0">
                <a:latin typeface="Times New Roman" panose="02020603050405020304" pitchFamily="18" charset="0"/>
                <a:cs typeface="Times New Roman" panose="02020603050405020304" pitchFamily="18" charset="0"/>
              </a:rPr>
              <a:t>define objectives </a:t>
            </a:r>
            <a:r>
              <a:rPr lang="en-US" sz="2200" dirty="0">
                <a:latin typeface="Times New Roman" panose="02020603050405020304" pitchFamily="18" charset="0"/>
                <a:cs typeface="Times New Roman" panose="02020603050405020304" pitchFamily="18" charset="0"/>
              </a:rPr>
              <a:t>which are out of reach in the present context</a:t>
            </a:r>
          </a:p>
          <a:p>
            <a:pPr marL="457200" indent="-457200" algn="just">
              <a:lnSpc>
                <a:spcPct val="150000"/>
              </a:lnSpc>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Department </a:t>
            </a:r>
            <a:r>
              <a:rPr lang="en-US" sz="2200" dirty="0">
                <a:latin typeface="Times New Roman" panose="02020603050405020304" pitchFamily="18" charset="0"/>
                <a:cs typeface="Times New Roman" panose="02020603050405020304" pitchFamily="18" charset="0"/>
              </a:rPr>
              <a:t>Vision and Mission statements shall be consistent with the </a:t>
            </a:r>
            <a:r>
              <a:rPr lang="en-US" sz="2200" dirty="0" smtClean="0">
                <a:latin typeface="Times New Roman" panose="02020603050405020304" pitchFamily="18" charset="0"/>
                <a:cs typeface="Times New Roman" panose="02020603050405020304" pitchFamily="18" charset="0"/>
              </a:rPr>
              <a:t>Institute Vision </a:t>
            </a:r>
            <a:r>
              <a:rPr lang="en-US" sz="2200" dirty="0">
                <a:latin typeface="Times New Roman" panose="02020603050405020304" pitchFamily="18" charset="0"/>
                <a:cs typeface="Times New Roman" panose="02020603050405020304" pitchFamily="18" charset="0"/>
              </a:rPr>
              <a:t>and Mission </a:t>
            </a:r>
            <a:r>
              <a:rPr lang="en-US" sz="2200" dirty="0" smtClean="0">
                <a:latin typeface="Times New Roman" panose="02020603050405020304" pitchFamily="18" charset="0"/>
                <a:cs typeface="Times New Roman" panose="02020603050405020304" pitchFamily="18" charset="0"/>
              </a:rPr>
              <a:t>statements</a:t>
            </a:r>
            <a:endParaRPr lang="en-US" sz="2200" b="1" dirty="0">
              <a:solidFill>
                <a:srgbClr val="C00000"/>
              </a:solidFill>
              <a:latin typeface="Times New Roman" panose="02020603050405020304" pitchFamily="18" charset="0"/>
              <a:cs typeface="Times New Roman" panose="02020603050405020304" pitchFamily="18" charset="0"/>
            </a:endParaRPr>
          </a:p>
        </p:txBody>
      </p:sp>
      <p:sp>
        <p:nvSpPr>
          <p:cNvPr id="3" name="Right Arrow 2">
            <a:hlinkClick r:id="rId2" action="ppaction://hlinkfile"/>
          </p:cNvPr>
          <p:cNvSpPr/>
          <p:nvPr/>
        </p:nvSpPr>
        <p:spPr>
          <a:xfrm>
            <a:off x="7543800" y="4970950"/>
            <a:ext cx="1403350" cy="447943"/>
          </a:xfrm>
          <a:prstGeom prst="rightArrow">
            <a:avLst/>
          </a:prstGeom>
          <a:ln>
            <a:solidFill>
              <a:srgbClr val="FF0000"/>
            </a:solidFill>
          </a:ln>
        </p:spPr>
        <p:style>
          <a:lnRef idx="3">
            <a:schemeClr val="lt1"/>
          </a:lnRef>
          <a:fillRef idx="1003">
            <a:schemeClr val="dk2"/>
          </a:fillRef>
          <a:effectRef idx="1">
            <a:schemeClr val="accent6"/>
          </a:effectRef>
          <a:fontRef idx="minor">
            <a:schemeClr val="lt1"/>
          </a:fontRef>
        </p:style>
        <p:txBody>
          <a:bodyPr rtlCol="0" anchor="ctr"/>
          <a:lstStyle/>
          <a:p>
            <a:pPr algn="ctr"/>
            <a:r>
              <a:rPr lang="en-US" sz="1600" dirty="0" smtClean="0">
                <a:solidFill>
                  <a:srgbClr val="0000CC"/>
                </a:solidFill>
              </a:rPr>
              <a:t>Example</a:t>
            </a:r>
            <a:endParaRPr lang="en-US" sz="1600" dirty="0">
              <a:solidFill>
                <a:srgbClr val="0000CC"/>
              </a:solidFill>
            </a:endParaRPr>
          </a:p>
        </p:txBody>
      </p:sp>
    </p:spTree>
    <p:extLst>
      <p:ext uri="{BB962C8B-B14F-4D97-AF65-F5344CB8AC3E}">
        <p14:creationId xmlns:p14="http://schemas.microsoft.com/office/powerpoint/2010/main" xmlns="" val="6321259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txBox="1"/>
          <p:nvPr/>
        </p:nvSpPr>
        <p:spPr>
          <a:xfrm>
            <a:off x="381000" y="762000"/>
            <a:ext cx="9067800" cy="5078057"/>
          </a:xfrm>
          <a:prstGeom prst="rect">
            <a:avLst/>
          </a:prstGeom>
        </p:spPr>
        <p:txBody>
          <a:bodyPr vert="horz" wrap="square" lIns="0" tIns="88900" rIns="0" bIns="0" rtlCol="0">
            <a:spAutoFit/>
          </a:bodyPr>
          <a:lstStyle/>
          <a:p>
            <a:pPr marL="12699">
              <a:spcBef>
                <a:spcPts val="700"/>
              </a:spcBef>
            </a:pPr>
            <a:r>
              <a:rPr b="1" spc="-5" dirty="0">
                <a:solidFill>
                  <a:srgbClr val="C00000"/>
                </a:solidFill>
                <a:latin typeface="Verdana"/>
                <a:cs typeface="Verdana"/>
              </a:rPr>
              <a:t>5.2. Faculty Cadre Proportion</a:t>
            </a:r>
            <a:r>
              <a:rPr b="1" spc="10" dirty="0">
                <a:solidFill>
                  <a:srgbClr val="C00000"/>
                </a:solidFill>
                <a:latin typeface="Verdana"/>
                <a:cs typeface="Verdana"/>
              </a:rPr>
              <a:t> </a:t>
            </a:r>
            <a:r>
              <a:rPr b="1" spc="-5" dirty="0">
                <a:solidFill>
                  <a:srgbClr val="C00000"/>
                </a:solidFill>
                <a:latin typeface="Verdana"/>
                <a:cs typeface="Verdana"/>
              </a:rPr>
              <a:t>(25)</a:t>
            </a:r>
            <a:endParaRPr b="1" dirty="0">
              <a:solidFill>
                <a:srgbClr val="C00000"/>
              </a:solidFill>
              <a:latin typeface="Verdana"/>
              <a:cs typeface="Verdana"/>
            </a:endParaRPr>
          </a:p>
          <a:p>
            <a:pPr marL="372083">
              <a:spcBef>
                <a:spcPts val="605"/>
              </a:spcBef>
            </a:pPr>
            <a:endParaRPr lang="en-IN" b="1" spc="-5" dirty="0" smtClean="0">
              <a:latin typeface="Verdana"/>
              <a:cs typeface="Verdana"/>
            </a:endParaRPr>
          </a:p>
          <a:p>
            <a:pPr marL="372083">
              <a:spcBef>
                <a:spcPts val="605"/>
              </a:spcBef>
            </a:pPr>
            <a:r>
              <a:rPr b="1" spc="-5" dirty="0" smtClean="0">
                <a:latin typeface="Verdana"/>
                <a:cs typeface="Verdana"/>
              </a:rPr>
              <a:t>The </a:t>
            </a:r>
            <a:r>
              <a:rPr b="1" spc="-5" dirty="0">
                <a:latin typeface="Verdana"/>
                <a:cs typeface="Verdana"/>
              </a:rPr>
              <a:t>reference Faculty </a:t>
            </a:r>
            <a:r>
              <a:rPr b="1" dirty="0">
                <a:latin typeface="Verdana"/>
                <a:cs typeface="Verdana"/>
              </a:rPr>
              <a:t>cadre </a:t>
            </a:r>
            <a:r>
              <a:rPr b="1" spc="-5" dirty="0">
                <a:latin typeface="Verdana"/>
                <a:cs typeface="Verdana"/>
              </a:rPr>
              <a:t>proportion </a:t>
            </a:r>
            <a:r>
              <a:rPr b="1" dirty="0">
                <a:latin typeface="Verdana"/>
                <a:cs typeface="Verdana"/>
              </a:rPr>
              <a:t>is</a:t>
            </a:r>
            <a:r>
              <a:rPr b="1" spc="-20" dirty="0">
                <a:latin typeface="Verdana"/>
                <a:cs typeface="Verdana"/>
              </a:rPr>
              <a:t> </a:t>
            </a:r>
            <a:r>
              <a:rPr b="1" spc="-5" dirty="0">
                <a:latin typeface="Verdana"/>
                <a:cs typeface="Verdana"/>
              </a:rPr>
              <a:t>1(F1):2(F2):6(F3)</a:t>
            </a:r>
            <a:endParaRPr b="1" dirty="0">
              <a:latin typeface="Verdana"/>
              <a:cs typeface="Verdana"/>
            </a:endParaRPr>
          </a:p>
          <a:p>
            <a:pPr marL="372083" marR="5080">
              <a:lnSpc>
                <a:spcPct val="151100"/>
              </a:lnSpc>
              <a:spcBef>
                <a:spcPts val="610"/>
              </a:spcBef>
            </a:pPr>
            <a:r>
              <a:rPr b="1" dirty="0">
                <a:solidFill>
                  <a:srgbClr val="0000CC"/>
                </a:solidFill>
                <a:latin typeface="Verdana"/>
                <a:cs typeface="Verdana"/>
              </a:rPr>
              <a:t>F1: </a:t>
            </a:r>
            <a:r>
              <a:rPr b="1" spc="-5" dirty="0">
                <a:solidFill>
                  <a:srgbClr val="0000CC"/>
                </a:solidFill>
                <a:latin typeface="Verdana"/>
                <a:cs typeface="Verdana"/>
              </a:rPr>
              <a:t>Number </a:t>
            </a:r>
            <a:r>
              <a:rPr b="1" dirty="0">
                <a:solidFill>
                  <a:srgbClr val="0000CC"/>
                </a:solidFill>
                <a:latin typeface="Verdana"/>
                <a:cs typeface="Verdana"/>
              </a:rPr>
              <a:t>of </a:t>
            </a:r>
            <a:r>
              <a:rPr b="1" spc="-5" dirty="0">
                <a:solidFill>
                  <a:srgbClr val="0000CC"/>
                </a:solidFill>
                <a:latin typeface="Verdana"/>
                <a:cs typeface="Verdana"/>
              </a:rPr>
              <a:t>Professors required </a:t>
            </a:r>
            <a:r>
              <a:rPr b="1" dirty="0">
                <a:solidFill>
                  <a:srgbClr val="0000CC"/>
                </a:solidFill>
                <a:latin typeface="Verdana"/>
                <a:cs typeface="Verdana"/>
              </a:rPr>
              <a:t>= </a:t>
            </a:r>
            <a:r>
              <a:rPr b="1" spc="-5" dirty="0">
                <a:solidFill>
                  <a:srgbClr val="0000CC"/>
                </a:solidFill>
                <a:latin typeface="Verdana"/>
                <a:cs typeface="Verdana"/>
              </a:rPr>
              <a:t>1/9 </a:t>
            </a:r>
            <a:r>
              <a:rPr b="1" dirty="0">
                <a:solidFill>
                  <a:srgbClr val="0000CC"/>
                </a:solidFill>
                <a:latin typeface="Verdana"/>
                <a:cs typeface="Verdana"/>
              </a:rPr>
              <a:t>x </a:t>
            </a:r>
            <a:r>
              <a:rPr b="1" spc="-5" dirty="0">
                <a:solidFill>
                  <a:srgbClr val="0000CC"/>
                </a:solidFill>
                <a:latin typeface="Verdana"/>
                <a:cs typeface="Verdana"/>
              </a:rPr>
              <a:t>Number </a:t>
            </a:r>
            <a:r>
              <a:rPr b="1" dirty="0">
                <a:solidFill>
                  <a:srgbClr val="0000CC"/>
                </a:solidFill>
                <a:latin typeface="Verdana"/>
                <a:cs typeface="Verdana"/>
              </a:rPr>
              <a:t>of </a:t>
            </a:r>
            <a:r>
              <a:rPr b="1" spc="-5" dirty="0">
                <a:solidFill>
                  <a:srgbClr val="0000CC"/>
                </a:solidFill>
                <a:latin typeface="Verdana"/>
                <a:cs typeface="Verdana"/>
              </a:rPr>
              <a:t>Faculty required to </a:t>
            </a:r>
            <a:r>
              <a:rPr b="1" dirty="0">
                <a:solidFill>
                  <a:srgbClr val="0000CC"/>
                </a:solidFill>
                <a:latin typeface="Verdana"/>
                <a:cs typeface="Verdana"/>
              </a:rPr>
              <a:t>comply </a:t>
            </a:r>
            <a:r>
              <a:rPr b="1" spc="-5" dirty="0">
                <a:solidFill>
                  <a:srgbClr val="0000CC"/>
                </a:solidFill>
                <a:latin typeface="Verdana"/>
                <a:cs typeface="Verdana"/>
              </a:rPr>
              <a:t>with </a:t>
            </a:r>
            <a:r>
              <a:rPr b="1" spc="-5" dirty="0">
                <a:solidFill>
                  <a:srgbClr val="C00000"/>
                </a:solidFill>
                <a:latin typeface="Verdana"/>
                <a:cs typeface="Verdana"/>
              </a:rPr>
              <a:t>20:1 </a:t>
            </a:r>
            <a:r>
              <a:rPr b="1" spc="-5" dirty="0">
                <a:solidFill>
                  <a:srgbClr val="0000CC"/>
                </a:solidFill>
                <a:latin typeface="Verdana"/>
                <a:cs typeface="Verdana"/>
              </a:rPr>
              <a:t> Student-Faculty </a:t>
            </a:r>
            <a:r>
              <a:rPr b="1" dirty="0">
                <a:solidFill>
                  <a:srgbClr val="0000CC"/>
                </a:solidFill>
                <a:latin typeface="Verdana"/>
                <a:cs typeface="Verdana"/>
              </a:rPr>
              <a:t>ratio </a:t>
            </a:r>
            <a:r>
              <a:rPr b="1" spc="-5" dirty="0">
                <a:solidFill>
                  <a:srgbClr val="0000CC"/>
                </a:solidFill>
                <a:latin typeface="Verdana"/>
                <a:cs typeface="Verdana"/>
              </a:rPr>
              <a:t>based </a:t>
            </a:r>
            <a:r>
              <a:rPr b="1" dirty="0">
                <a:solidFill>
                  <a:srgbClr val="0000CC"/>
                </a:solidFill>
                <a:latin typeface="Verdana"/>
                <a:cs typeface="Verdana"/>
              </a:rPr>
              <a:t>on </a:t>
            </a:r>
            <a:r>
              <a:rPr b="1" spc="-5" dirty="0">
                <a:solidFill>
                  <a:srgbClr val="0000CC"/>
                </a:solidFill>
                <a:latin typeface="Verdana"/>
                <a:cs typeface="Verdana"/>
              </a:rPr>
              <a:t>no. </a:t>
            </a:r>
            <a:r>
              <a:rPr b="1" dirty="0">
                <a:solidFill>
                  <a:srgbClr val="0000CC"/>
                </a:solidFill>
                <a:latin typeface="Verdana"/>
                <a:cs typeface="Verdana"/>
              </a:rPr>
              <a:t>of </a:t>
            </a:r>
            <a:r>
              <a:rPr b="1" spc="-5" dirty="0">
                <a:solidFill>
                  <a:srgbClr val="0000CC"/>
                </a:solidFill>
                <a:latin typeface="Verdana"/>
                <a:cs typeface="Verdana"/>
              </a:rPr>
              <a:t>students </a:t>
            </a:r>
            <a:r>
              <a:rPr b="1" dirty="0">
                <a:solidFill>
                  <a:srgbClr val="0000CC"/>
                </a:solidFill>
                <a:latin typeface="Verdana"/>
                <a:cs typeface="Verdana"/>
              </a:rPr>
              <a:t>(N) as per</a:t>
            </a:r>
            <a:r>
              <a:rPr b="1" spc="-45" dirty="0">
                <a:solidFill>
                  <a:srgbClr val="0000CC"/>
                </a:solidFill>
                <a:latin typeface="Verdana"/>
                <a:cs typeface="Verdana"/>
              </a:rPr>
              <a:t> </a:t>
            </a:r>
            <a:r>
              <a:rPr b="1" spc="-5" dirty="0">
                <a:solidFill>
                  <a:srgbClr val="0000CC"/>
                </a:solidFill>
                <a:latin typeface="Verdana"/>
                <a:cs typeface="Verdana"/>
              </a:rPr>
              <a:t>5.1</a:t>
            </a:r>
            <a:endParaRPr b="1" dirty="0">
              <a:solidFill>
                <a:srgbClr val="0000CC"/>
              </a:solidFill>
              <a:latin typeface="Verdana"/>
              <a:cs typeface="Verdana"/>
            </a:endParaRPr>
          </a:p>
          <a:p>
            <a:pPr marL="372083" marR="7619">
              <a:lnSpc>
                <a:spcPct val="152200"/>
              </a:lnSpc>
              <a:spcBef>
                <a:spcPts val="600"/>
              </a:spcBef>
            </a:pPr>
            <a:r>
              <a:rPr b="1" dirty="0">
                <a:latin typeface="Verdana"/>
                <a:cs typeface="Verdana"/>
              </a:rPr>
              <a:t>F2: </a:t>
            </a:r>
            <a:r>
              <a:rPr b="1" spc="-5" dirty="0">
                <a:latin typeface="Verdana"/>
                <a:cs typeface="Verdana"/>
              </a:rPr>
              <a:t>Number </a:t>
            </a:r>
            <a:r>
              <a:rPr b="1" dirty="0">
                <a:latin typeface="Verdana"/>
                <a:cs typeface="Verdana"/>
              </a:rPr>
              <a:t>of </a:t>
            </a:r>
            <a:r>
              <a:rPr b="1" spc="-5" dirty="0">
                <a:latin typeface="Verdana"/>
                <a:cs typeface="Verdana"/>
              </a:rPr>
              <a:t>Associate Professors required </a:t>
            </a:r>
            <a:r>
              <a:rPr b="1" dirty="0">
                <a:latin typeface="Verdana"/>
                <a:cs typeface="Verdana"/>
              </a:rPr>
              <a:t>= </a:t>
            </a:r>
            <a:r>
              <a:rPr b="1" spc="-5" dirty="0">
                <a:latin typeface="Verdana"/>
                <a:cs typeface="Verdana"/>
              </a:rPr>
              <a:t>2/9 </a:t>
            </a:r>
            <a:r>
              <a:rPr b="1" dirty="0">
                <a:latin typeface="Verdana"/>
                <a:cs typeface="Verdana"/>
              </a:rPr>
              <a:t>x </a:t>
            </a:r>
            <a:r>
              <a:rPr b="1" spc="-5" dirty="0">
                <a:latin typeface="Verdana"/>
                <a:cs typeface="Verdana"/>
              </a:rPr>
              <a:t>Number </a:t>
            </a:r>
            <a:r>
              <a:rPr b="1" dirty="0">
                <a:latin typeface="Verdana"/>
                <a:cs typeface="Verdana"/>
              </a:rPr>
              <a:t>of Faculty </a:t>
            </a:r>
            <a:r>
              <a:rPr b="1" spc="-5" dirty="0">
                <a:latin typeface="Verdana"/>
                <a:cs typeface="Verdana"/>
              </a:rPr>
              <a:t>required to comply with  20:1 Student-Faculty </a:t>
            </a:r>
            <a:r>
              <a:rPr b="1" dirty="0">
                <a:latin typeface="Verdana"/>
                <a:cs typeface="Verdana"/>
              </a:rPr>
              <a:t>ratio based on </a:t>
            </a:r>
            <a:r>
              <a:rPr b="1" spc="-5" dirty="0">
                <a:latin typeface="Verdana"/>
                <a:cs typeface="Verdana"/>
              </a:rPr>
              <a:t>no. </a:t>
            </a:r>
            <a:r>
              <a:rPr b="1" dirty="0">
                <a:latin typeface="Verdana"/>
                <a:cs typeface="Verdana"/>
              </a:rPr>
              <a:t>of </a:t>
            </a:r>
            <a:r>
              <a:rPr b="1" spc="-5" dirty="0">
                <a:latin typeface="Verdana"/>
                <a:cs typeface="Verdana"/>
              </a:rPr>
              <a:t>students </a:t>
            </a:r>
            <a:r>
              <a:rPr b="1" dirty="0">
                <a:latin typeface="Verdana"/>
                <a:cs typeface="Verdana"/>
              </a:rPr>
              <a:t>(N) as per</a:t>
            </a:r>
            <a:r>
              <a:rPr b="1" spc="-75" dirty="0">
                <a:latin typeface="Verdana"/>
                <a:cs typeface="Verdana"/>
              </a:rPr>
              <a:t> </a:t>
            </a:r>
            <a:r>
              <a:rPr b="1" spc="-5" dirty="0">
                <a:latin typeface="Verdana"/>
                <a:cs typeface="Verdana"/>
              </a:rPr>
              <a:t>5.1</a:t>
            </a:r>
            <a:endParaRPr b="1" dirty="0">
              <a:latin typeface="Verdana"/>
              <a:cs typeface="Verdana"/>
            </a:endParaRPr>
          </a:p>
          <a:p>
            <a:pPr marL="372083" marR="5714">
              <a:lnSpc>
                <a:spcPct val="151100"/>
              </a:lnSpc>
              <a:spcBef>
                <a:spcPts val="610"/>
              </a:spcBef>
            </a:pPr>
            <a:r>
              <a:rPr b="1" dirty="0">
                <a:latin typeface="Verdana"/>
                <a:cs typeface="Verdana"/>
              </a:rPr>
              <a:t>F3: </a:t>
            </a:r>
            <a:r>
              <a:rPr b="1" spc="-5" dirty="0">
                <a:latin typeface="Verdana"/>
                <a:cs typeface="Verdana"/>
              </a:rPr>
              <a:t>Number </a:t>
            </a:r>
            <a:r>
              <a:rPr b="1" dirty="0">
                <a:latin typeface="Verdana"/>
                <a:cs typeface="Verdana"/>
              </a:rPr>
              <a:t>of </a:t>
            </a:r>
            <a:r>
              <a:rPr b="1" spc="-5" dirty="0">
                <a:latin typeface="Verdana"/>
                <a:cs typeface="Verdana"/>
              </a:rPr>
              <a:t>Assistant Professors required </a:t>
            </a:r>
            <a:r>
              <a:rPr b="1" dirty="0">
                <a:latin typeface="Verdana"/>
                <a:cs typeface="Verdana"/>
              </a:rPr>
              <a:t>= </a:t>
            </a:r>
            <a:r>
              <a:rPr b="1" spc="-5" dirty="0">
                <a:latin typeface="Verdana"/>
                <a:cs typeface="Verdana"/>
              </a:rPr>
              <a:t>6/9 </a:t>
            </a:r>
            <a:r>
              <a:rPr b="1" dirty="0">
                <a:latin typeface="Verdana"/>
                <a:cs typeface="Verdana"/>
              </a:rPr>
              <a:t>x </a:t>
            </a:r>
            <a:r>
              <a:rPr b="1" spc="-5" dirty="0">
                <a:latin typeface="Verdana"/>
                <a:cs typeface="Verdana"/>
              </a:rPr>
              <a:t>Number </a:t>
            </a:r>
            <a:r>
              <a:rPr b="1" dirty="0">
                <a:latin typeface="Verdana"/>
                <a:cs typeface="Verdana"/>
              </a:rPr>
              <a:t>of Faculty </a:t>
            </a:r>
            <a:r>
              <a:rPr b="1" spc="-5" dirty="0">
                <a:latin typeface="Verdana"/>
                <a:cs typeface="Verdana"/>
              </a:rPr>
              <a:t>required to comply with  20:1 Student-Faculty </a:t>
            </a:r>
            <a:r>
              <a:rPr b="1" dirty="0">
                <a:latin typeface="Verdana"/>
                <a:cs typeface="Verdana"/>
              </a:rPr>
              <a:t>ratio based on </a:t>
            </a:r>
            <a:r>
              <a:rPr b="1" spc="-5" dirty="0">
                <a:latin typeface="Verdana"/>
                <a:cs typeface="Verdana"/>
              </a:rPr>
              <a:t>no. </a:t>
            </a:r>
            <a:r>
              <a:rPr b="1" dirty="0">
                <a:latin typeface="Verdana"/>
                <a:cs typeface="Verdana"/>
              </a:rPr>
              <a:t>of </a:t>
            </a:r>
            <a:r>
              <a:rPr b="1" spc="-5" dirty="0">
                <a:latin typeface="Verdana"/>
                <a:cs typeface="Verdana"/>
              </a:rPr>
              <a:t>students </a:t>
            </a:r>
            <a:r>
              <a:rPr b="1" dirty="0">
                <a:latin typeface="Verdana"/>
                <a:cs typeface="Verdana"/>
              </a:rPr>
              <a:t>(N) as per</a:t>
            </a:r>
            <a:r>
              <a:rPr b="1" spc="-75" dirty="0">
                <a:latin typeface="Verdana"/>
                <a:cs typeface="Verdana"/>
              </a:rPr>
              <a:t> </a:t>
            </a:r>
            <a:r>
              <a:rPr b="1" spc="-5" dirty="0">
                <a:latin typeface="Verdana"/>
                <a:cs typeface="Verdana"/>
              </a:rPr>
              <a:t>5.1</a:t>
            </a:r>
            <a:endParaRPr b="1" dirty="0">
              <a:latin typeface="Verdana"/>
              <a:cs typeface="Verdana"/>
            </a:endParaRPr>
          </a:p>
        </p:txBody>
      </p:sp>
    </p:spTree>
    <p:extLst>
      <p:ext uri="{BB962C8B-B14F-4D97-AF65-F5344CB8AC3E}">
        <p14:creationId xmlns:p14="http://schemas.microsoft.com/office/powerpoint/2010/main" xmlns="" val="20422433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2930" y="624628"/>
            <a:ext cx="9067800" cy="1006494"/>
          </a:xfrm>
          <a:prstGeom prst="rect">
            <a:avLst/>
          </a:prstGeom>
        </p:spPr>
        <p:txBody>
          <a:bodyPr wrap="square">
            <a:spAutoFit/>
          </a:bodyPr>
          <a:lstStyle/>
          <a:p>
            <a:pPr>
              <a:lnSpc>
                <a:spcPct val="150000"/>
              </a:lnSpc>
            </a:pPr>
            <a:r>
              <a:rPr lang="en-US" sz="2200" b="1" dirty="0">
                <a:solidFill>
                  <a:srgbClr val="0000CC"/>
                </a:solidFill>
                <a:latin typeface="Times New Roman" panose="02020603050405020304" pitchFamily="18" charset="0"/>
                <a:cs typeface="Times New Roman" panose="02020603050405020304" pitchFamily="18" charset="0"/>
              </a:rPr>
              <a:t>5.2. Faculty Cadre Proportion</a:t>
            </a:r>
          </a:p>
          <a:p>
            <a:pPr>
              <a:lnSpc>
                <a:spcPct val="150000"/>
              </a:lnSpc>
            </a:pP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reference Faculty cadre proportion is 1(F1):2(F2):6(F3)</a:t>
            </a:r>
          </a:p>
        </p:txBody>
      </p:sp>
      <p:pic>
        <p:nvPicPr>
          <p:cNvPr id="7" name="Picture 6" descr="Screen Clippi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82930" y="1676400"/>
            <a:ext cx="7040880" cy="807702"/>
          </a:xfrm>
          <a:prstGeom prst="rect">
            <a:avLst/>
          </a:prstGeom>
        </p:spPr>
      </p:pic>
      <p:sp>
        <p:nvSpPr>
          <p:cNvPr id="9" name="Rectangle 8"/>
          <p:cNvSpPr/>
          <p:nvPr/>
        </p:nvSpPr>
        <p:spPr>
          <a:xfrm>
            <a:off x="482930" y="2514600"/>
            <a:ext cx="9067800" cy="3976986"/>
          </a:xfrm>
          <a:prstGeom prst="rect">
            <a:avLst/>
          </a:prstGeom>
        </p:spPr>
        <p:txBody>
          <a:bodyPr wrap="square">
            <a:spAutoFit/>
          </a:bodyPr>
          <a:lstStyle/>
          <a:p>
            <a:pPr marL="285750" indent="-285750">
              <a:spcBef>
                <a:spcPts val="400"/>
              </a:spcBef>
              <a:spcAft>
                <a:spcPts val="400"/>
              </a:spcAf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If </a:t>
            </a:r>
            <a:r>
              <a:rPr lang="en-US" sz="2000" dirty="0">
                <a:latin typeface="Times New Roman" panose="02020603050405020304" pitchFamily="18" charset="0"/>
                <a:cs typeface="Times New Roman" panose="02020603050405020304" pitchFamily="18" charset="0"/>
              </a:rPr>
              <a:t>AF1 = AF2= 0 then zero marks</a:t>
            </a:r>
          </a:p>
          <a:p>
            <a:pPr marL="285750" indent="-285750">
              <a:spcBef>
                <a:spcPts val="400"/>
              </a:spcBef>
              <a:spcAft>
                <a:spcPts val="400"/>
              </a:spcAf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Maximum </a:t>
            </a:r>
            <a:r>
              <a:rPr lang="en-US" sz="2000" dirty="0">
                <a:latin typeface="Times New Roman" panose="02020603050405020304" pitchFamily="18" charset="0"/>
                <a:cs typeface="Times New Roman" panose="02020603050405020304" pitchFamily="18" charset="0"/>
              </a:rPr>
              <a:t>marks to be limited if it exceeds 25</a:t>
            </a:r>
          </a:p>
          <a:p>
            <a:endParaRPr lang="en-US" sz="1100" b="1" dirty="0" smtClean="0">
              <a:latin typeface="Times New Roman" panose="02020603050405020304" pitchFamily="18" charset="0"/>
              <a:cs typeface="Times New Roman" panose="02020603050405020304" pitchFamily="18" charset="0"/>
            </a:endParaRPr>
          </a:p>
          <a:p>
            <a:pPr marL="12699" marR="6985">
              <a:lnSpc>
                <a:spcPct val="152200"/>
              </a:lnSpc>
              <a:spcBef>
                <a:spcPts val="610"/>
              </a:spcBef>
            </a:pPr>
            <a:r>
              <a:rPr lang="en-IN" spc="-5" dirty="0">
                <a:latin typeface="Verdana"/>
                <a:cs typeface="Verdana"/>
              </a:rPr>
              <a:t>Example: Intake </a:t>
            </a:r>
            <a:r>
              <a:rPr lang="en-IN" dirty="0">
                <a:latin typeface="Verdana"/>
                <a:cs typeface="Verdana"/>
              </a:rPr>
              <a:t>= 60 </a:t>
            </a:r>
            <a:r>
              <a:rPr lang="en-IN" spc="-5" dirty="0">
                <a:latin typeface="Verdana"/>
                <a:cs typeface="Verdana"/>
              </a:rPr>
              <a:t>(i.e. </a:t>
            </a:r>
            <a:r>
              <a:rPr lang="en-IN" dirty="0">
                <a:latin typeface="Verdana"/>
                <a:cs typeface="Verdana"/>
              </a:rPr>
              <a:t>total </a:t>
            </a:r>
            <a:r>
              <a:rPr lang="en-IN" spc="-5" dirty="0">
                <a:latin typeface="Verdana"/>
                <a:cs typeface="Verdana"/>
              </a:rPr>
              <a:t>no. </a:t>
            </a:r>
            <a:r>
              <a:rPr lang="en-IN" dirty="0">
                <a:latin typeface="Verdana"/>
                <a:cs typeface="Verdana"/>
              </a:rPr>
              <a:t>of </a:t>
            </a:r>
            <a:r>
              <a:rPr lang="en-IN" spc="-5" dirty="0">
                <a:latin typeface="Verdana"/>
                <a:cs typeface="Verdana"/>
              </a:rPr>
              <a:t>students= </a:t>
            </a:r>
            <a:r>
              <a:rPr lang="en-IN" dirty="0">
                <a:latin typeface="Verdana"/>
                <a:cs typeface="Verdana"/>
              </a:rPr>
              <a:t>180); </a:t>
            </a:r>
            <a:r>
              <a:rPr lang="en-IN" spc="-5" dirty="0">
                <a:latin typeface="Verdana"/>
                <a:cs typeface="Verdana"/>
              </a:rPr>
              <a:t>Required number </a:t>
            </a:r>
            <a:r>
              <a:rPr lang="en-IN" dirty="0">
                <a:latin typeface="Verdana"/>
                <a:cs typeface="Verdana"/>
              </a:rPr>
              <a:t>of </a:t>
            </a:r>
            <a:r>
              <a:rPr lang="en-IN" spc="-5" dirty="0">
                <a:latin typeface="Verdana"/>
                <a:cs typeface="Verdana"/>
              </a:rPr>
              <a:t>Faculty: </a:t>
            </a:r>
            <a:r>
              <a:rPr lang="en-IN" dirty="0">
                <a:latin typeface="Verdana"/>
                <a:cs typeface="Verdana"/>
              </a:rPr>
              <a:t>9; </a:t>
            </a:r>
            <a:r>
              <a:rPr lang="en-IN" spc="-5" dirty="0">
                <a:latin typeface="Verdana"/>
                <a:cs typeface="Verdana"/>
              </a:rPr>
              <a:t>RF1= </a:t>
            </a:r>
            <a:r>
              <a:rPr lang="en-IN" dirty="0">
                <a:latin typeface="Verdana"/>
                <a:cs typeface="Verdana"/>
              </a:rPr>
              <a:t>1,  </a:t>
            </a:r>
            <a:r>
              <a:rPr lang="en-IN" spc="-5" dirty="0">
                <a:latin typeface="Verdana"/>
                <a:cs typeface="Verdana"/>
              </a:rPr>
              <a:t>RF2=2 and</a:t>
            </a:r>
            <a:r>
              <a:rPr lang="en-IN" spc="-10" dirty="0">
                <a:latin typeface="Verdana"/>
                <a:cs typeface="Verdana"/>
              </a:rPr>
              <a:t> </a:t>
            </a:r>
            <a:r>
              <a:rPr lang="en-IN" spc="-5" dirty="0">
                <a:latin typeface="Verdana"/>
                <a:cs typeface="Verdana"/>
              </a:rPr>
              <a:t>RF3=6</a:t>
            </a:r>
            <a:endParaRPr lang="en-IN" dirty="0">
              <a:latin typeface="Verdana"/>
              <a:cs typeface="Verdana"/>
            </a:endParaRPr>
          </a:p>
          <a:p>
            <a:pPr marL="12699"/>
            <a:r>
              <a:rPr lang="en-IN" b="1" spc="-5" dirty="0" smtClean="0">
                <a:latin typeface="Verdana"/>
                <a:cs typeface="Verdana"/>
              </a:rPr>
              <a:t>Case </a:t>
            </a:r>
            <a:r>
              <a:rPr lang="en-IN" b="1" spc="-5" dirty="0">
                <a:latin typeface="Verdana"/>
                <a:cs typeface="Verdana"/>
              </a:rPr>
              <a:t>1: </a:t>
            </a:r>
            <a:r>
              <a:rPr lang="en-IN" dirty="0">
                <a:latin typeface="Verdana"/>
                <a:cs typeface="Verdana"/>
              </a:rPr>
              <a:t>AF1/RF1= 1; AF2/RF2 = 1; </a:t>
            </a:r>
            <a:r>
              <a:rPr lang="en-IN" spc="-5" dirty="0">
                <a:latin typeface="Verdana"/>
                <a:cs typeface="Verdana"/>
              </a:rPr>
              <a:t>AF3/RF3 </a:t>
            </a:r>
            <a:r>
              <a:rPr lang="en-IN" dirty="0">
                <a:latin typeface="Verdana"/>
                <a:cs typeface="Verdana"/>
              </a:rPr>
              <a:t>= 1; Cadre </a:t>
            </a:r>
            <a:r>
              <a:rPr lang="en-IN" spc="-5" dirty="0">
                <a:latin typeface="Verdana"/>
                <a:cs typeface="Verdana"/>
              </a:rPr>
              <a:t>proportion marks </a:t>
            </a:r>
            <a:r>
              <a:rPr lang="en-IN" dirty="0">
                <a:latin typeface="Verdana"/>
                <a:cs typeface="Verdana"/>
              </a:rPr>
              <a:t>= </a:t>
            </a:r>
            <a:r>
              <a:rPr lang="en-IN" spc="-5" dirty="0">
                <a:latin typeface="Verdana"/>
                <a:cs typeface="Verdana"/>
              </a:rPr>
              <a:t>(1+0.6+0.4) </a:t>
            </a:r>
            <a:r>
              <a:rPr lang="en-IN" dirty="0">
                <a:latin typeface="Verdana"/>
                <a:cs typeface="Verdana"/>
              </a:rPr>
              <a:t>x</a:t>
            </a:r>
            <a:r>
              <a:rPr lang="en-IN" spc="220" dirty="0">
                <a:latin typeface="Verdana"/>
                <a:cs typeface="Verdana"/>
              </a:rPr>
              <a:t> </a:t>
            </a:r>
            <a:r>
              <a:rPr lang="en-IN" spc="-5" dirty="0" smtClean="0">
                <a:latin typeface="Verdana"/>
                <a:cs typeface="Verdana"/>
              </a:rPr>
              <a:t>12.5 </a:t>
            </a:r>
            <a:r>
              <a:rPr lang="en-IN" dirty="0" smtClean="0">
                <a:latin typeface="Verdana"/>
                <a:cs typeface="Verdana"/>
              </a:rPr>
              <a:t>=</a:t>
            </a:r>
            <a:r>
              <a:rPr lang="en-IN" spc="-15" dirty="0" smtClean="0">
                <a:latin typeface="Verdana"/>
                <a:cs typeface="Verdana"/>
              </a:rPr>
              <a:t> </a:t>
            </a:r>
            <a:r>
              <a:rPr lang="en-IN" dirty="0">
                <a:latin typeface="Verdana"/>
                <a:cs typeface="Verdana"/>
              </a:rPr>
              <a:t>25</a:t>
            </a:r>
          </a:p>
          <a:p>
            <a:pPr marL="12699"/>
            <a:r>
              <a:rPr lang="en-IN" b="1" spc="-5" dirty="0" smtClean="0">
                <a:latin typeface="Verdana"/>
                <a:cs typeface="Verdana"/>
              </a:rPr>
              <a:t>Case</a:t>
            </a:r>
            <a:r>
              <a:rPr lang="en-IN" b="1" spc="40" dirty="0" smtClean="0">
                <a:latin typeface="Verdana"/>
                <a:cs typeface="Verdana"/>
              </a:rPr>
              <a:t> </a:t>
            </a:r>
            <a:r>
              <a:rPr lang="en-IN" b="1" spc="-5" dirty="0">
                <a:latin typeface="Verdana"/>
                <a:cs typeface="Verdana"/>
              </a:rPr>
              <a:t>2:</a:t>
            </a:r>
            <a:r>
              <a:rPr lang="en-IN" b="1" spc="55" dirty="0">
                <a:latin typeface="Verdana"/>
                <a:cs typeface="Verdana"/>
              </a:rPr>
              <a:t> </a:t>
            </a:r>
            <a:r>
              <a:rPr lang="en-IN" spc="-5" dirty="0">
                <a:latin typeface="Verdana"/>
                <a:cs typeface="Verdana"/>
              </a:rPr>
              <a:t>AF1/RF1=</a:t>
            </a:r>
            <a:r>
              <a:rPr lang="en-IN" spc="45" dirty="0">
                <a:latin typeface="Verdana"/>
                <a:cs typeface="Verdana"/>
              </a:rPr>
              <a:t> </a:t>
            </a:r>
            <a:r>
              <a:rPr lang="en-IN" dirty="0">
                <a:latin typeface="Verdana"/>
                <a:cs typeface="Verdana"/>
              </a:rPr>
              <a:t>1;</a:t>
            </a:r>
            <a:r>
              <a:rPr lang="en-IN" spc="45" dirty="0">
                <a:latin typeface="Verdana"/>
                <a:cs typeface="Verdana"/>
              </a:rPr>
              <a:t> </a:t>
            </a:r>
            <a:r>
              <a:rPr lang="en-IN" spc="-5" dirty="0">
                <a:latin typeface="Verdana"/>
                <a:cs typeface="Verdana"/>
              </a:rPr>
              <a:t>AF2/RF2</a:t>
            </a:r>
            <a:r>
              <a:rPr lang="en-IN" spc="50" dirty="0">
                <a:latin typeface="Verdana"/>
                <a:cs typeface="Verdana"/>
              </a:rPr>
              <a:t> </a:t>
            </a:r>
            <a:r>
              <a:rPr lang="en-IN" dirty="0">
                <a:latin typeface="Verdana"/>
                <a:cs typeface="Verdana"/>
              </a:rPr>
              <a:t>=</a:t>
            </a:r>
            <a:r>
              <a:rPr lang="en-IN" spc="40" dirty="0">
                <a:latin typeface="Verdana"/>
                <a:cs typeface="Verdana"/>
              </a:rPr>
              <a:t> </a:t>
            </a:r>
            <a:r>
              <a:rPr lang="en-IN" spc="-5" dirty="0">
                <a:latin typeface="Verdana"/>
                <a:cs typeface="Verdana"/>
              </a:rPr>
              <a:t>3/2;</a:t>
            </a:r>
            <a:r>
              <a:rPr lang="en-IN" spc="45" dirty="0">
                <a:latin typeface="Verdana"/>
                <a:cs typeface="Verdana"/>
              </a:rPr>
              <a:t> </a:t>
            </a:r>
            <a:r>
              <a:rPr lang="en-IN" spc="-5" dirty="0">
                <a:latin typeface="Verdana"/>
                <a:cs typeface="Verdana"/>
              </a:rPr>
              <a:t>AF3/RF3</a:t>
            </a:r>
            <a:r>
              <a:rPr lang="en-IN" spc="50" dirty="0">
                <a:latin typeface="Verdana"/>
                <a:cs typeface="Verdana"/>
              </a:rPr>
              <a:t> </a:t>
            </a:r>
            <a:r>
              <a:rPr lang="en-IN" dirty="0">
                <a:latin typeface="Verdana"/>
                <a:cs typeface="Verdana"/>
              </a:rPr>
              <a:t>=</a:t>
            </a:r>
            <a:r>
              <a:rPr lang="en-IN" spc="30" dirty="0">
                <a:latin typeface="Verdana"/>
                <a:cs typeface="Verdana"/>
              </a:rPr>
              <a:t> </a:t>
            </a:r>
            <a:r>
              <a:rPr lang="en-IN" spc="-5" dirty="0">
                <a:latin typeface="Verdana"/>
                <a:cs typeface="Verdana"/>
              </a:rPr>
              <a:t>5/6;</a:t>
            </a:r>
            <a:r>
              <a:rPr lang="en-IN" spc="45" dirty="0">
                <a:latin typeface="Verdana"/>
                <a:cs typeface="Verdana"/>
              </a:rPr>
              <a:t> </a:t>
            </a:r>
            <a:r>
              <a:rPr lang="en-IN" spc="-5" dirty="0">
                <a:latin typeface="Verdana"/>
                <a:cs typeface="Verdana"/>
              </a:rPr>
              <a:t>Cadre</a:t>
            </a:r>
            <a:r>
              <a:rPr lang="en-IN" spc="50" dirty="0">
                <a:latin typeface="Verdana"/>
                <a:cs typeface="Verdana"/>
              </a:rPr>
              <a:t> </a:t>
            </a:r>
            <a:r>
              <a:rPr lang="en-IN" spc="-5" dirty="0">
                <a:latin typeface="Verdana"/>
                <a:cs typeface="Verdana"/>
              </a:rPr>
              <a:t>proportion</a:t>
            </a:r>
            <a:r>
              <a:rPr lang="en-IN" spc="40" dirty="0">
                <a:latin typeface="Verdana"/>
                <a:cs typeface="Verdana"/>
              </a:rPr>
              <a:t> </a:t>
            </a:r>
            <a:r>
              <a:rPr lang="en-IN" spc="-5" dirty="0">
                <a:latin typeface="Verdana"/>
                <a:cs typeface="Verdana"/>
              </a:rPr>
              <a:t>marks</a:t>
            </a:r>
            <a:r>
              <a:rPr lang="en-IN" spc="45" dirty="0">
                <a:latin typeface="Verdana"/>
                <a:cs typeface="Verdana"/>
              </a:rPr>
              <a:t> </a:t>
            </a:r>
            <a:r>
              <a:rPr lang="en-IN" dirty="0">
                <a:latin typeface="Verdana"/>
                <a:cs typeface="Verdana"/>
              </a:rPr>
              <a:t>=</a:t>
            </a:r>
            <a:r>
              <a:rPr lang="en-IN" spc="40" dirty="0">
                <a:latin typeface="Verdana"/>
                <a:cs typeface="Verdana"/>
              </a:rPr>
              <a:t> </a:t>
            </a:r>
            <a:r>
              <a:rPr lang="en-IN" dirty="0">
                <a:latin typeface="Verdana"/>
                <a:cs typeface="Verdana"/>
              </a:rPr>
              <a:t>(1+0.9+0.3)</a:t>
            </a:r>
            <a:r>
              <a:rPr lang="en-IN" spc="45" dirty="0">
                <a:latin typeface="Verdana"/>
                <a:cs typeface="Verdana"/>
              </a:rPr>
              <a:t> </a:t>
            </a:r>
            <a:r>
              <a:rPr lang="en-IN" dirty="0" smtClean="0">
                <a:latin typeface="Verdana"/>
                <a:cs typeface="Verdana"/>
              </a:rPr>
              <a:t>x </a:t>
            </a:r>
            <a:r>
              <a:rPr lang="en-IN" spc="-5" dirty="0" smtClean="0">
                <a:latin typeface="Verdana"/>
                <a:cs typeface="Verdana"/>
              </a:rPr>
              <a:t>12.5 </a:t>
            </a:r>
            <a:r>
              <a:rPr lang="en-IN" dirty="0">
                <a:latin typeface="Verdana"/>
                <a:cs typeface="Verdana"/>
              </a:rPr>
              <a:t>= </a:t>
            </a:r>
            <a:r>
              <a:rPr lang="en-IN" spc="-5" dirty="0">
                <a:latin typeface="Verdana"/>
                <a:cs typeface="Verdana"/>
              </a:rPr>
              <a:t>limited </a:t>
            </a:r>
            <a:r>
              <a:rPr lang="en-IN" dirty="0">
                <a:latin typeface="Verdana"/>
                <a:cs typeface="Verdana"/>
              </a:rPr>
              <a:t>to</a:t>
            </a:r>
            <a:r>
              <a:rPr lang="en-IN" spc="-15" dirty="0">
                <a:latin typeface="Verdana"/>
                <a:cs typeface="Verdana"/>
              </a:rPr>
              <a:t> </a:t>
            </a:r>
            <a:r>
              <a:rPr lang="en-IN" spc="-5" dirty="0">
                <a:latin typeface="Verdana"/>
                <a:cs typeface="Verdana"/>
              </a:rPr>
              <a:t>25</a:t>
            </a:r>
            <a:endParaRPr lang="en-IN" dirty="0">
              <a:latin typeface="Verdana"/>
              <a:cs typeface="Verdana"/>
            </a:endParaRPr>
          </a:p>
          <a:p>
            <a:pPr marL="12699" marR="5080">
              <a:lnSpc>
                <a:spcPct val="152200"/>
              </a:lnSpc>
              <a:spcBef>
                <a:spcPts val="585"/>
              </a:spcBef>
            </a:pPr>
            <a:r>
              <a:rPr lang="en-IN" b="1" spc="-5" dirty="0">
                <a:latin typeface="Verdana"/>
                <a:cs typeface="Verdana"/>
              </a:rPr>
              <a:t>Case 3: </a:t>
            </a:r>
            <a:r>
              <a:rPr lang="en-IN" spc="-5" dirty="0">
                <a:latin typeface="Verdana"/>
                <a:cs typeface="Verdana"/>
              </a:rPr>
              <a:t>AF1/RF1=0; AF2/RF2=1/2; AF3/RF3=8/6; </a:t>
            </a:r>
            <a:r>
              <a:rPr lang="en-IN" dirty="0">
                <a:latin typeface="Verdana"/>
                <a:cs typeface="Verdana"/>
              </a:rPr>
              <a:t>Cadre </a:t>
            </a:r>
            <a:r>
              <a:rPr lang="en-IN" spc="-5" dirty="0">
                <a:latin typeface="Verdana"/>
                <a:cs typeface="Verdana"/>
              </a:rPr>
              <a:t>proportion marks </a:t>
            </a:r>
            <a:r>
              <a:rPr lang="en-IN" dirty="0">
                <a:latin typeface="Verdana"/>
                <a:cs typeface="Verdana"/>
              </a:rPr>
              <a:t>= </a:t>
            </a:r>
            <a:r>
              <a:rPr lang="en-IN" spc="-5" dirty="0">
                <a:latin typeface="Verdana"/>
                <a:cs typeface="Verdana"/>
              </a:rPr>
              <a:t>(0+0.3+0.53) </a:t>
            </a:r>
            <a:r>
              <a:rPr lang="en-IN" dirty="0">
                <a:latin typeface="Verdana"/>
                <a:cs typeface="Verdana"/>
              </a:rPr>
              <a:t>x  </a:t>
            </a:r>
            <a:r>
              <a:rPr lang="en-IN" spc="-5" dirty="0">
                <a:latin typeface="Verdana"/>
                <a:cs typeface="Verdana"/>
              </a:rPr>
              <a:t>12.5 </a:t>
            </a:r>
            <a:r>
              <a:rPr lang="en-IN" dirty="0">
                <a:latin typeface="Verdana"/>
                <a:cs typeface="Verdana"/>
              </a:rPr>
              <a:t>=</a:t>
            </a:r>
            <a:r>
              <a:rPr lang="en-IN" spc="-10" dirty="0">
                <a:latin typeface="Verdana"/>
                <a:cs typeface="Verdana"/>
              </a:rPr>
              <a:t> </a:t>
            </a:r>
            <a:r>
              <a:rPr lang="en-IN" spc="-5" dirty="0">
                <a:latin typeface="Verdana"/>
                <a:cs typeface="Verdana"/>
              </a:rPr>
              <a:t>10.4</a:t>
            </a:r>
            <a:endParaRPr lang="en-IN" dirty="0">
              <a:latin typeface="Verdana"/>
              <a:cs typeface="Verdana"/>
            </a:endParaRPr>
          </a:p>
        </p:txBody>
      </p:sp>
      <p:sp>
        <p:nvSpPr>
          <p:cNvPr id="8"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269108104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55170" y="694253"/>
            <a:ext cx="8893630" cy="2277547"/>
          </a:xfrm>
          <a:prstGeom prst="rect">
            <a:avLst/>
          </a:prstGeom>
        </p:spPr>
        <p:txBody>
          <a:bodyPr wrap="square">
            <a:spAutoFit/>
          </a:bodyPr>
          <a:lstStyle/>
          <a:p>
            <a:pPr algn="just"/>
            <a:r>
              <a:rPr lang="en-US" sz="2200" b="1" dirty="0">
                <a:solidFill>
                  <a:srgbClr val="0000CC"/>
                </a:solidFill>
                <a:latin typeface="Times New Roman" panose="02020603050405020304" pitchFamily="18" charset="0"/>
                <a:cs typeface="Times New Roman" panose="02020603050405020304" pitchFamily="18" charset="0"/>
              </a:rPr>
              <a:t>5.3. Faculty Qualification</a:t>
            </a:r>
          </a:p>
          <a:p>
            <a:pPr algn="just">
              <a:lnSpc>
                <a:spcPct val="150000"/>
              </a:lnSpc>
            </a:pPr>
            <a:r>
              <a:rPr lang="en-US" sz="2000" dirty="0" smtClean="0">
                <a:latin typeface="Times New Roman" panose="02020603050405020304" pitchFamily="18" charset="0"/>
                <a:cs typeface="Times New Roman" panose="02020603050405020304" pitchFamily="18" charset="0"/>
              </a:rPr>
              <a:t>FQ </a:t>
            </a:r>
            <a:r>
              <a:rPr lang="en-US" sz="2000" dirty="0">
                <a:latin typeface="Times New Roman" panose="02020603050405020304" pitchFamily="18" charset="0"/>
                <a:cs typeface="Times New Roman" panose="02020603050405020304" pitchFamily="18" charset="0"/>
              </a:rPr>
              <a:t>=2.5 x [(10X </a:t>
            </a:r>
            <a:r>
              <a:rPr lang="en-US" sz="2000" dirty="0" smtClean="0">
                <a:latin typeface="Times New Roman" panose="02020603050405020304" pitchFamily="18" charset="0"/>
                <a:cs typeface="Times New Roman" panose="02020603050405020304" pitchFamily="18" charset="0"/>
              </a:rPr>
              <a:t>+4Y</a:t>
            </a:r>
            <a:r>
              <a:rPr lang="en-US" sz="2000" dirty="0">
                <a:latin typeface="Times New Roman" panose="02020603050405020304" pitchFamily="18" charset="0"/>
                <a:cs typeface="Times New Roman" panose="02020603050405020304" pitchFamily="18" charset="0"/>
              </a:rPr>
              <a:t>)/F)] where x is no. of regular faculty with Ph.D., Y </a:t>
            </a:r>
            <a:r>
              <a:rPr lang="en-US" sz="2000" dirty="0" smtClean="0">
                <a:latin typeface="Times New Roman" panose="02020603050405020304" pitchFamily="18" charset="0"/>
                <a:cs typeface="Times New Roman" panose="02020603050405020304" pitchFamily="18" charset="0"/>
              </a:rPr>
              <a:t>is no</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of regular </a:t>
            </a:r>
            <a:r>
              <a:rPr lang="en-US" sz="2000" dirty="0">
                <a:latin typeface="Times New Roman" panose="02020603050405020304" pitchFamily="18" charset="0"/>
                <a:cs typeface="Times New Roman" panose="02020603050405020304" pitchFamily="18" charset="0"/>
              </a:rPr>
              <a:t>faculty with </a:t>
            </a:r>
            <a:r>
              <a:rPr lang="en-US" sz="2000" dirty="0" err="1">
                <a:latin typeface="Times New Roman" panose="02020603050405020304" pitchFamily="18" charset="0"/>
                <a:cs typeface="Times New Roman" panose="02020603050405020304" pitchFamily="18" charset="0"/>
              </a:rPr>
              <a:t>M.Tech</a:t>
            </a:r>
            <a:r>
              <a:rPr lang="en-US" sz="2000" dirty="0">
                <a:latin typeface="Times New Roman" panose="02020603050405020304" pitchFamily="18" charset="0"/>
                <a:cs typeface="Times New Roman" panose="02020603050405020304" pitchFamily="18" charset="0"/>
              </a:rPr>
              <a:t>., F is no. of regular faculty required to </a:t>
            </a:r>
            <a:r>
              <a:rPr lang="en-US" sz="2000" b="1" dirty="0">
                <a:latin typeface="Times New Roman" panose="02020603050405020304" pitchFamily="18" charset="0"/>
                <a:cs typeface="Times New Roman" panose="02020603050405020304" pitchFamily="18" charset="0"/>
              </a:rPr>
              <a:t>comply </a:t>
            </a:r>
            <a:r>
              <a:rPr lang="en-US" sz="2000" b="1" dirty="0" smtClean="0">
                <a:latin typeface="Times New Roman" panose="02020603050405020304" pitchFamily="18" charset="0"/>
                <a:cs typeface="Times New Roman" panose="02020603050405020304" pitchFamily="18" charset="0"/>
              </a:rPr>
              <a:t>1:2</a:t>
            </a:r>
            <a:r>
              <a:rPr lang="en-US" sz="2000" dirty="0" smtClean="0">
                <a:latin typeface="Times New Roman" panose="02020603050405020304" pitchFamily="18" charset="0"/>
                <a:cs typeface="Times New Roman" panose="02020603050405020304" pitchFamily="18" charset="0"/>
              </a:rPr>
              <a:t>0 Faculty </a:t>
            </a:r>
            <a:r>
              <a:rPr lang="en-US" sz="2000" dirty="0">
                <a:latin typeface="Times New Roman" panose="02020603050405020304" pitchFamily="18" charset="0"/>
                <a:cs typeface="Times New Roman" panose="02020603050405020304" pitchFamily="18" charset="0"/>
              </a:rPr>
              <a:t>Student ratio (no. of faculty and no. of students required are to </a:t>
            </a:r>
            <a:r>
              <a:rPr lang="en-US" sz="2000" dirty="0" smtClean="0">
                <a:latin typeface="Times New Roman" panose="02020603050405020304" pitchFamily="18" charset="0"/>
                <a:cs typeface="Times New Roman" panose="02020603050405020304" pitchFamily="18" charset="0"/>
              </a:rPr>
              <a:t>be calculated </a:t>
            </a:r>
            <a:r>
              <a:rPr lang="en-US" sz="2000" dirty="0">
                <a:latin typeface="Times New Roman" panose="02020603050405020304" pitchFamily="18" charset="0"/>
                <a:cs typeface="Times New Roman" panose="02020603050405020304" pitchFamily="18" charset="0"/>
              </a:rPr>
              <a:t>as per </a:t>
            </a:r>
            <a:r>
              <a:rPr lang="en-US" sz="2000" dirty="0" smtClean="0">
                <a:latin typeface="Times New Roman" panose="02020603050405020304" pitchFamily="18" charset="0"/>
                <a:cs typeface="Times New Roman" panose="02020603050405020304" pitchFamily="18" charset="0"/>
              </a:rPr>
              <a:t>5.1)</a:t>
            </a:r>
            <a:endParaRPr lang="en-US" sz="2000" dirty="0">
              <a:latin typeface="Times New Roman" panose="02020603050405020304" pitchFamily="18" charset="0"/>
              <a:cs typeface="Times New Roman" panose="02020603050405020304" pitchFamily="18" charset="0"/>
            </a:endParaRPr>
          </a:p>
        </p:txBody>
      </p:sp>
      <p:sp>
        <p:nvSpPr>
          <p:cNvPr id="8" name="Rectangle 7"/>
          <p:cNvSpPr/>
          <p:nvPr/>
        </p:nvSpPr>
        <p:spPr>
          <a:xfrm>
            <a:off x="555170" y="3048000"/>
            <a:ext cx="7750630" cy="846386"/>
          </a:xfrm>
          <a:prstGeom prst="rect">
            <a:avLst/>
          </a:prstGeom>
        </p:spPr>
        <p:txBody>
          <a:bodyPr wrap="square">
            <a:spAutoFit/>
          </a:bodyPr>
          <a:lstStyle/>
          <a:p>
            <a:r>
              <a:rPr lang="en-US" sz="2200" b="1" dirty="0">
                <a:solidFill>
                  <a:srgbClr val="0000CC"/>
                </a:solidFill>
                <a:latin typeface="Times New Roman" panose="02020603050405020304" pitchFamily="18" charset="0"/>
                <a:cs typeface="Times New Roman" panose="02020603050405020304" pitchFamily="18" charset="0"/>
              </a:rPr>
              <a:t>5.4. Faculty Retention</a:t>
            </a:r>
          </a:p>
          <a:p>
            <a:pPr>
              <a:lnSpc>
                <a:spcPct val="150000"/>
              </a:lnSpc>
            </a:pPr>
            <a:r>
              <a:rPr lang="en-US" dirty="0" smtClean="0">
                <a:latin typeface="Times New Roman" panose="02020603050405020304" pitchFamily="18" charset="0"/>
                <a:cs typeface="Times New Roman" panose="02020603050405020304" pitchFamily="18" charset="0"/>
              </a:rPr>
              <a:t>No</a:t>
            </a:r>
            <a:r>
              <a:rPr lang="en-US" dirty="0">
                <a:latin typeface="Times New Roman" panose="02020603050405020304" pitchFamily="18" charset="0"/>
                <a:cs typeface="Times New Roman" panose="02020603050405020304" pitchFamily="18" charset="0"/>
              </a:rPr>
              <a:t>. of regular faculty members in CAYm2= CAYm1= CAY=</a:t>
            </a:r>
          </a:p>
        </p:txBody>
      </p:sp>
      <p:graphicFrame>
        <p:nvGraphicFramePr>
          <p:cNvPr id="10" name="Table 9"/>
          <p:cNvGraphicFramePr>
            <a:graphicFrameLocks noGrp="1"/>
          </p:cNvGraphicFramePr>
          <p:nvPr>
            <p:extLst>
              <p:ext uri="{D42A27DB-BD31-4B8C-83A1-F6EECF244321}">
                <p14:modId xmlns:p14="http://schemas.microsoft.com/office/powerpoint/2010/main" xmlns="" val="1298835066"/>
              </p:ext>
            </p:extLst>
          </p:nvPr>
        </p:nvGraphicFramePr>
        <p:xfrm>
          <a:off x="932707" y="3810001"/>
          <a:ext cx="7543800" cy="2453640"/>
        </p:xfrm>
        <a:graphic>
          <a:graphicData uri="http://schemas.openxmlformats.org/drawingml/2006/table">
            <a:tbl>
              <a:tblPr firstRow="1" bandRow="1">
                <a:tableStyleId>{BC89EF96-8CEA-46FF-86C4-4CE0E7609802}</a:tableStyleId>
              </a:tblPr>
              <a:tblGrid>
                <a:gridCol w="6477000"/>
                <a:gridCol w="1066800"/>
              </a:tblGrid>
              <a:tr h="777240">
                <a:tc>
                  <a:txBody>
                    <a:bodyPr/>
                    <a:lstStyle/>
                    <a:p>
                      <a:pPr marL="0" algn="ctr" rtl="0" eaLnBrk="1" latinLnBrk="0" hangingPunct="1"/>
                      <a:r>
                        <a:rPr kumimoji="0" lang="en-US" sz="2200" b="1" kern="1200" dirty="0" smtClean="0">
                          <a:solidFill>
                            <a:schemeClr val="tx1"/>
                          </a:solidFill>
                          <a:latin typeface="Times New Roman" panose="02020603050405020304" pitchFamily="18" charset="0"/>
                          <a:ea typeface="+mn-ea"/>
                          <a:cs typeface="Times New Roman" panose="02020603050405020304" pitchFamily="18" charset="0"/>
                        </a:rPr>
                        <a:t>Item</a:t>
                      </a:r>
                    </a:p>
                    <a:p>
                      <a:pPr algn="ctr"/>
                      <a:r>
                        <a:rPr kumimoji="0" lang="en-US" sz="18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(During the period of assessment keeping CAYm2 as base year)</a:t>
                      </a:r>
                      <a:endParaRPr kumimoji="0" lang="en-US" sz="1800" b="1" kern="1200" dirty="0" smtClean="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ctr"/>
                      <a:r>
                        <a:rPr kumimoji="0" lang="en-US" sz="18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Marks</a:t>
                      </a:r>
                      <a:endParaRPr kumimoji="0" lang="en-US" sz="1800" b="1" kern="1200" dirty="0">
                        <a:solidFill>
                          <a:schemeClr val="tx1"/>
                        </a:solidFill>
                        <a:latin typeface="Times New Roman" panose="02020603050405020304" pitchFamily="18" charset="0"/>
                        <a:ea typeface="+mn-ea"/>
                        <a:cs typeface="Times New Roman" panose="02020603050405020304" pitchFamily="18" charset="0"/>
                      </a:endParaRPr>
                    </a:p>
                  </a:txBody>
                  <a:tcPr anchor="ctr"/>
                </a:tc>
              </a:tr>
              <a:tr h="282018">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&gt;=90% of required Faculty members retained</a:t>
                      </a:r>
                      <a:endParaRPr kumimoji="0" lang="en-US" sz="1600" b="0" kern="1200" dirty="0" smtClean="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600" b="1" kern="1200" dirty="0" smtClean="0">
                          <a:solidFill>
                            <a:schemeClr val="tx1"/>
                          </a:solidFill>
                          <a:latin typeface="Times New Roman" panose="02020603050405020304" pitchFamily="18" charset="0"/>
                          <a:ea typeface="+mn-ea"/>
                          <a:cs typeface="Times New Roman" panose="02020603050405020304" pitchFamily="18" charset="0"/>
                        </a:rPr>
                        <a:t>25</a:t>
                      </a:r>
                      <a:endParaRPr kumimoji="0" lang="en-US" sz="1600" b="1" kern="1200" dirty="0">
                        <a:solidFill>
                          <a:schemeClr val="tx1"/>
                        </a:solidFill>
                        <a:latin typeface="Times New Roman" panose="02020603050405020304" pitchFamily="18" charset="0"/>
                        <a:ea typeface="+mn-ea"/>
                        <a:cs typeface="Times New Roman" panose="02020603050405020304" pitchFamily="18" charset="0"/>
                      </a:endParaRPr>
                    </a:p>
                  </a:txBody>
                  <a:tcPr anchor="ctr"/>
                </a:tc>
              </a:tr>
              <a:tr h="330279">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&gt;=75% of required Faculty members retained</a:t>
                      </a:r>
                      <a:endParaRPr kumimoji="0" lang="en-US" sz="1600" b="0" kern="1200" dirty="0" smtClean="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600" b="1" kern="1200" dirty="0" smtClean="0">
                          <a:solidFill>
                            <a:schemeClr val="tx1"/>
                          </a:solidFill>
                          <a:latin typeface="Times New Roman" panose="02020603050405020304" pitchFamily="18" charset="0"/>
                          <a:ea typeface="+mn-ea"/>
                          <a:cs typeface="Times New Roman" panose="02020603050405020304" pitchFamily="18" charset="0"/>
                        </a:rPr>
                        <a:t>20</a:t>
                      </a:r>
                      <a:endParaRPr kumimoji="0" lang="en-US" sz="1600" b="1" kern="1200" dirty="0">
                        <a:solidFill>
                          <a:schemeClr val="tx1"/>
                        </a:solidFill>
                        <a:latin typeface="Times New Roman" panose="02020603050405020304" pitchFamily="18" charset="0"/>
                        <a:ea typeface="+mn-ea"/>
                        <a:cs typeface="Times New Roman" panose="02020603050405020304" pitchFamily="18" charset="0"/>
                      </a:endParaRPr>
                    </a:p>
                  </a:txBody>
                  <a:tcPr anchor="ctr"/>
                </a:tc>
              </a:tr>
              <a:tr h="330279">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&gt;=60% of required Faculty members retained</a:t>
                      </a:r>
                      <a:endParaRPr kumimoji="0" lang="en-US" sz="1600" b="0" kern="1200" dirty="0" smtClean="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600" b="1" kern="1200" dirty="0" smtClean="0">
                          <a:solidFill>
                            <a:schemeClr val="tx1"/>
                          </a:solidFill>
                          <a:latin typeface="Times New Roman" panose="02020603050405020304" pitchFamily="18" charset="0"/>
                          <a:ea typeface="+mn-ea"/>
                          <a:cs typeface="Times New Roman" panose="02020603050405020304" pitchFamily="18" charset="0"/>
                        </a:rPr>
                        <a:t>15</a:t>
                      </a:r>
                      <a:endParaRPr kumimoji="0" lang="en-US" sz="1600" b="1" kern="1200" dirty="0">
                        <a:solidFill>
                          <a:schemeClr val="tx1"/>
                        </a:solidFill>
                        <a:latin typeface="Times New Roman" panose="02020603050405020304" pitchFamily="18" charset="0"/>
                        <a:ea typeface="+mn-ea"/>
                        <a:cs typeface="Times New Roman" panose="02020603050405020304" pitchFamily="18" charset="0"/>
                      </a:endParaRPr>
                    </a:p>
                  </a:txBody>
                  <a:tcPr anchor="ctr"/>
                </a:tc>
              </a:tr>
              <a:tr h="330279">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&gt;=50% of required Faculty members retained 10</a:t>
                      </a:r>
                      <a:endParaRPr kumimoji="0" lang="en-US" sz="1600" b="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600" b="1" kern="1200" dirty="0" smtClean="0">
                          <a:solidFill>
                            <a:schemeClr val="tx1"/>
                          </a:solidFill>
                          <a:latin typeface="Times New Roman" panose="02020603050405020304" pitchFamily="18" charset="0"/>
                          <a:ea typeface="+mn-ea"/>
                          <a:cs typeface="Times New Roman" panose="02020603050405020304" pitchFamily="18" charset="0"/>
                        </a:rPr>
                        <a:t>10</a:t>
                      </a:r>
                      <a:endParaRPr kumimoji="0" lang="en-US" sz="1600" b="1" kern="1200" dirty="0">
                        <a:solidFill>
                          <a:schemeClr val="tx1"/>
                        </a:solidFill>
                        <a:latin typeface="Times New Roman" panose="02020603050405020304" pitchFamily="18" charset="0"/>
                        <a:ea typeface="+mn-ea"/>
                        <a:cs typeface="Times New Roman" panose="02020603050405020304" pitchFamily="18" charset="0"/>
                      </a:endParaRPr>
                    </a:p>
                  </a:txBody>
                  <a:tcPr anchor="ctr"/>
                </a:tc>
              </a:tr>
              <a:tr h="330279">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&lt;50% of required Faculty members retained</a:t>
                      </a:r>
                      <a:endParaRPr kumimoji="0" lang="en-US" sz="1600" b="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600" b="1" kern="1200" dirty="0" smtClean="0">
                          <a:solidFill>
                            <a:schemeClr val="tx1"/>
                          </a:solidFill>
                          <a:latin typeface="Times New Roman" panose="02020603050405020304" pitchFamily="18" charset="0"/>
                          <a:ea typeface="+mn-ea"/>
                          <a:cs typeface="Times New Roman" panose="02020603050405020304" pitchFamily="18" charset="0"/>
                        </a:rPr>
                        <a:t>0</a:t>
                      </a:r>
                      <a:endParaRPr kumimoji="0" lang="en-US" sz="1600" b="1" kern="1200" dirty="0">
                        <a:solidFill>
                          <a:schemeClr val="tx1"/>
                        </a:solidFill>
                        <a:latin typeface="Times New Roman" panose="02020603050405020304" pitchFamily="18" charset="0"/>
                        <a:ea typeface="+mn-ea"/>
                        <a:cs typeface="Times New Roman" panose="02020603050405020304" pitchFamily="18" charset="0"/>
                      </a:endParaRPr>
                    </a:p>
                  </a:txBody>
                  <a:tcPr anchor="ctr"/>
                </a:tc>
              </a:tr>
            </a:tbl>
          </a:graphicData>
        </a:graphic>
      </p:graphicFrame>
      <p:sp>
        <p:nvSpPr>
          <p:cNvPr id="9"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413174389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838200"/>
            <a:ext cx="8991600" cy="4585871"/>
          </a:xfrm>
          <a:prstGeom prst="rect">
            <a:avLst/>
          </a:prstGeom>
        </p:spPr>
        <p:txBody>
          <a:bodyPr wrap="square">
            <a:spAutoFit/>
          </a:bodyPr>
          <a:lstStyle/>
          <a:p>
            <a:pPr algn="just"/>
            <a:r>
              <a:rPr lang="en-US" sz="2200" b="1" dirty="0">
                <a:solidFill>
                  <a:srgbClr val="0000CC"/>
                </a:solidFill>
                <a:latin typeface="Times New Roman" panose="02020603050405020304" pitchFamily="18" charset="0"/>
                <a:cs typeface="Times New Roman" panose="02020603050405020304" pitchFamily="18" charset="0"/>
              </a:rPr>
              <a:t>5.5. Innovations by the Faculty in Teaching and Learning</a:t>
            </a:r>
          </a:p>
          <a:p>
            <a:pPr algn="just">
              <a:lnSpc>
                <a:spcPct val="150000"/>
              </a:lnSpc>
            </a:pPr>
            <a:r>
              <a:rPr lang="en-US" sz="2000" dirty="0" smtClean="0">
                <a:latin typeface="Times New Roman" panose="02020603050405020304" pitchFamily="18" charset="0"/>
                <a:cs typeface="Times New Roman" panose="02020603050405020304" pitchFamily="18" charset="0"/>
              </a:rPr>
              <a:t>Contributions </a:t>
            </a:r>
            <a:r>
              <a:rPr lang="en-US" sz="2000" dirty="0">
                <a:latin typeface="Times New Roman" panose="02020603050405020304" pitchFamily="18" charset="0"/>
                <a:cs typeface="Times New Roman" panose="02020603050405020304" pitchFamily="18" charset="0"/>
              </a:rPr>
              <a:t>to teaching and learning are activities that contribute to the improvement of student learning. These activities may include innovations not limited to-</a:t>
            </a:r>
          </a:p>
          <a:p>
            <a:pPr marL="742950" lvl="1" indent="-285750"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Use of ICT</a:t>
            </a:r>
          </a:p>
          <a:p>
            <a:pPr marL="742950" lvl="1" indent="-285750"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Instruction delivery</a:t>
            </a:r>
          </a:p>
          <a:p>
            <a:pPr marL="742950" lvl="1" indent="-285750"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Instructional methods</a:t>
            </a:r>
          </a:p>
          <a:p>
            <a:pPr marL="742950" lvl="1" indent="-285750"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Assessment</a:t>
            </a:r>
          </a:p>
          <a:p>
            <a:pPr marL="742950" lvl="1" indent="-285750"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Evaluation and inclusive class rooms that lead to effective, efficient and engaging instruction</a:t>
            </a:r>
          </a:p>
        </p:txBody>
      </p:sp>
      <p:sp>
        <p:nvSpPr>
          <p:cNvPr id="5"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190091990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714984"/>
            <a:ext cx="8915400" cy="2000548"/>
          </a:xfrm>
          <a:prstGeom prst="rect">
            <a:avLst/>
          </a:prstGeom>
        </p:spPr>
        <p:txBody>
          <a:bodyPr wrap="square">
            <a:spAutoFit/>
          </a:bodyPr>
          <a:lstStyle/>
          <a:p>
            <a:pPr marL="463550" indent="-463550">
              <a:spcBef>
                <a:spcPts val="400"/>
              </a:spcBef>
              <a:spcAft>
                <a:spcPts val="400"/>
              </a:spcAft>
            </a:pPr>
            <a:r>
              <a:rPr lang="en-US" sz="2200" b="1" dirty="0">
                <a:solidFill>
                  <a:srgbClr val="0000CC"/>
                </a:solidFill>
                <a:latin typeface="Times New Roman" panose="02020603050405020304" pitchFamily="18" charset="0"/>
                <a:cs typeface="Times New Roman" panose="02020603050405020304" pitchFamily="18" charset="0"/>
              </a:rPr>
              <a:t>5.6. Faculty as participants in Faculty </a:t>
            </a:r>
            <a:r>
              <a:rPr lang="en-US" sz="2200" b="1" dirty="0" smtClean="0">
                <a:solidFill>
                  <a:srgbClr val="0000CC"/>
                </a:solidFill>
                <a:latin typeface="Times New Roman" panose="02020603050405020304" pitchFamily="18" charset="0"/>
                <a:cs typeface="Times New Roman" panose="02020603050405020304" pitchFamily="18" charset="0"/>
              </a:rPr>
              <a:t>development / training </a:t>
            </a:r>
            <a:r>
              <a:rPr lang="en-US" sz="2200" b="1" dirty="0">
                <a:solidFill>
                  <a:srgbClr val="0000CC"/>
                </a:solidFill>
                <a:latin typeface="Times New Roman" panose="02020603050405020304" pitchFamily="18" charset="0"/>
                <a:cs typeface="Times New Roman" panose="02020603050405020304" pitchFamily="18" charset="0"/>
              </a:rPr>
              <a:t>activities</a:t>
            </a:r>
            <a:r>
              <a:rPr lang="en-US" sz="2200" b="1" dirty="0" smtClean="0">
                <a:solidFill>
                  <a:srgbClr val="0000CC"/>
                </a:solidFill>
                <a:latin typeface="Times New Roman" panose="02020603050405020304" pitchFamily="18" charset="0"/>
                <a:cs typeface="Times New Roman" panose="02020603050405020304" pitchFamily="18" charset="0"/>
              </a:rPr>
              <a:t>/ STTPs</a:t>
            </a:r>
            <a:endParaRPr lang="en-US" sz="2200" b="1" dirty="0">
              <a:solidFill>
                <a:srgbClr val="0000CC"/>
              </a:solidFill>
              <a:latin typeface="Times New Roman" panose="02020603050405020304" pitchFamily="18" charset="0"/>
              <a:cs typeface="Times New Roman" panose="02020603050405020304" pitchFamily="18" charset="0"/>
            </a:endParaRPr>
          </a:p>
          <a:p>
            <a:pPr marL="742950" lvl="1" indent="-285750">
              <a:spcBef>
                <a:spcPts val="400"/>
              </a:spcBef>
              <a:spcAft>
                <a:spcPts val="400"/>
              </a:spcAf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A </a:t>
            </a:r>
            <a:r>
              <a:rPr lang="en-US" sz="2000" dirty="0">
                <a:latin typeface="Times New Roman" panose="02020603050405020304" pitchFamily="18" charset="0"/>
                <a:cs typeface="Times New Roman" panose="02020603050405020304" pitchFamily="18" charset="0"/>
              </a:rPr>
              <a:t>Faculty scores maximum five points for participation</a:t>
            </a:r>
          </a:p>
          <a:p>
            <a:pPr marL="742950" lvl="1" indent="-285750">
              <a:spcBef>
                <a:spcPts val="400"/>
              </a:spcBef>
              <a:spcAft>
                <a:spcPts val="400"/>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Participation in 2 to 5 days Faculty development program: 3 Points</a:t>
            </a:r>
          </a:p>
          <a:p>
            <a:pPr marL="742950" lvl="1" indent="-285750">
              <a:spcBef>
                <a:spcPts val="400"/>
              </a:spcBef>
              <a:spcAft>
                <a:spcPts val="400"/>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Participation &gt;5 days Faculty development program: 5 points</a:t>
            </a:r>
          </a:p>
        </p:txBody>
      </p:sp>
      <p:graphicFrame>
        <p:nvGraphicFramePr>
          <p:cNvPr id="6" name="Table 5"/>
          <p:cNvGraphicFramePr>
            <a:graphicFrameLocks noGrp="1"/>
          </p:cNvGraphicFramePr>
          <p:nvPr>
            <p:extLst>
              <p:ext uri="{D42A27DB-BD31-4B8C-83A1-F6EECF244321}">
                <p14:modId xmlns:p14="http://schemas.microsoft.com/office/powerpoint/2010/main" xmlns="" val="1553268743"/>
              </p:ext>
            </p:extLst>
          </p:nvPr>
        </p:nvGraphicFramePr>
        <p:xfrm>
          <a:off x="457200" y="2997200"/>
          <a:ext cx="9144000" cy="3098800"/>
        </p:xfrm>
        <a:graphic>
          <a:graphicData uri="http://schemas.openxmlformats.org/drawingml/2006/table">
            <a:tbl>
              <a:tblPr firstRow="1" bandRow="1">
                <a:tableStyleId>{BC89EF96-8CEA-46FF-86C4-4CE0E7609802}</a:tableStyleId>
              </a:tblPr>
              <a:tblGrid>
                <a:gridCol w="6431797"/>
                <a:gridCol w="697424"/>
                <a:gridCol w="1024179"/>
                <a:gridCol w="990600"/>
              </a:tblGrid>
              <a:tr h="304800">
                <a:tc rowSpan="2">
                  <a:txBody>
                    <a:bodyPr/>
                    <a:lstStyle/>
                    <a:p>
                      <a:pPr algn="ctr"/>
                      <a:r>
                        <a:rPr lang="en-US" sz="2000" kern="1200" dirty="0" smtClean="0">
                          <a:solidFill>
                            <a:schemeClr val="tx1"/>
                          </a:solidFill>
                          <a:latin typeface="Times New Roman" panose="02020603050405020304" pitchFamily="18" charset="0"/>
                          <a:ea typeface="+mn-ea"/>
                          <a:cs typeface="Times New Roman" panose="02020603050405020304" pitchFamily="18" charset="0"/>
                        </a:rPr>
                        <a:t>Name of the Faculty</a:t>
                      </a:r>
                    </a:p>
                  </a:txBody>
                  <a:tcPr anchor="ctr"/>
                </a:tc>
                <a:tc gridSpan="3">
                  <a:txBody>
                    <a:bodyPr/>
                    <a:lstStyle/>
                    <a:p>
                      <a:pPr algn="ctr"/>
                      <a:r>
                        <a:rPr lang="en-US" sz="1600" kern="1200" dirty="0" smtClean="0">
                          <a:solidFill>
                            <a:schemeClr val="tx1"/>
                          </a:solidFill>
                          <a:latin typeface="Times New Roman" panose="02020603050405020304" pitchFamily="18" charset="0"/>
                          <a:ea typeface="+mn-ea"/>
                          <a:cs typeface="Times New Roman" panose="02020603050405020304" pitchFamily="18" charset="0"/>
                        </a:rPr>
                        <a:t>Max. 5 per Faculty</a:t>
                      </a:r>
                      <a:endParaRPr lang="en-US" sz="160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hMerge="1">
                  <a:txBody>
                    <a:bodyPr/>
                    <a:lstStyle/>
                    <a:p>
                      <a:endParaRPr lang="en-US" dirty="0"/>
                    </a:p>
                  </a:txBody>
                  <a:tcPr anchor="ctr"/>
                </a:tc>
                <a:tc hMerge="1">
                  <a:txBody>
                    <a:bodyPr/>
                    <a:lstStyle/>
                    <a:p>
                      <a:endParaRPr lang="en-US" dirty="0"/>
                    </a:p>
                  </a:txBody>
                  <a:tcPr anchor="ctr"/>
                </a:tc>
              </a:tr>
              <a:tr h="198120">
                <a:tc vMerge="1">
                  <a:txBody>
                    <a:bodyPr/>
                    <a:lstStyle/>
                    <a:p>
                      <a:pPr algn="just"/>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algn="ctr"/>
                      <a:r>
                        <a:rPr lang="en-US" sz="1600" kern="1200" dirty="0" smtClean="0">
                          <a:solidFill>
                            <a:schemeClr val="tx1"/>
                          </a:solidFill>
                          <a:latin typeface="Times New Roman" panose="02020603050405020304" pitchFamily="18" charset="0"/>
                          <a:ea typeface="+mn-ea"/>
                          <a:cs typeface="Times New Roman" panose="02020603050405020304" pitchFamily="18" charset="0"/>
                        </a:rPr>
                        <a:t>CAY</a:t>
                      </a:r>
                      <a:endParaRPr lang="en-US" sz="160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ctr"/>
                      <a:r>
                        <a:rPr lang="en-US" sz="1600" kern="1200" dirty="0" smtClean="0">
                          <a:solidFill>
                            <a:schemeClr val="tx1"/>
                          </a:solidFill>
                          <a:latin typeface="Times New Roman" panose="02020603050405020304" pitchFamily="18" charset="0"/>
                          <a:ea typeface="+mn-ea"/>
                          <a:cs typeface="Times New Roman" panose="02020603050405020304" pitchFamily="18" charset="0"/>
                        </a:rPr>
                        <a:t>CAYm1</a:t>
                      </a:r>
                      <a:endParaRPr lang="en-US" sz="160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ctr"/>
                      <a:r>
                        <a:rPr lang="en-US" sz="1600" kern="1200" dirty="0" smtClean="0">
                          <a:solidFill>
                            <a:schemeClr val="tx1"/>
                          </a:solidFill>
                          <a:latin typeface="Times New Roman" panose="02020603050405020304" pitchFamily="18" charset="0"/>
                          <a:ea typeface="+mn-ea"/>
                          <a:cs typeface="Times New Roman" panose="02020603050405020304" pitchFamily="18" charset="0"/>
                        </a:rPr>
                        <a:t>CAYm2</a:t>
                      </a:r>
                      <a:endParaRPr lang="en-US" sz="1600" kern="1200" dirty="0">
                        <a:solidFill>
                          <a:schemeClr val="tx1"/>
                        </a:solidFill>
                        <a:latin typeface="Times New Roman" panose="02020603050405020304" pitchFamily="18" charset="0"/>
                        <a:ea typeface="+mn-ea"/>
                        <a:cs typeface="Times New Roman" panose="02020603050405020304" pitchFamily="18" charset="0"/>
                      </a:endParaRPr>
                    </a:p>
                  </a:txBody>
                  <a:tcPr anchor="ctr"/>
                </a:tc>
              </a:tr>
              <a:tr h="243840">
                <a:tc>
                  <a:txBody>
                    <a:bodyPr/>
                    <a:lstStyle/>
                    <a:p>
                      <a:pPr algn="just"/>
                      <a:endParaRPr kumimoji="0" lang="en-US" sz="1600" b="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algn="just"/>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just"/>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just"/>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r>
              <a:tr h="370840">
                <a:tc>
                  <a:txBody>
                    <a:bodyPr/>
                    <a:lstStyle/>
                    <a:p>
                      <a:pPr algn="just"/>
                      <a:endParaRPr kumimoji="0" lang="en-US" sz="1600" b="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algn="just"/>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just"/>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just"/>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r>
              <a:tr h="370840">
                <a:tc>
                  <a:txBody>
                    <a:bodyPr/>
                    <a:lstStyle/>
                    <a:p>
                      <a:pPr algn="just"/>
                      <a:r>
                        <a:rPr kumimoji="0" lang="en-US" sz="16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Sum</a:t>
                      </a:r>
                      <a:endParaRPr kumimoji="0" lang="en-US" sz="1600" b="1"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algn="just"/>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just"/>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just"/>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r>
              <a:tr h="426720">
                <a:tc>
                  <a:txBody>
                    <a:bodyPr/>
                    <a:lstStyle/>
                    <a:p>
                      <a:pPr algn="just"/>
                      <a:r>
                        <a:rPr kumimoji="0" lang="en-US" sz="1600" b="1" i="1"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RF</a:t>
                      </a:r>
                      <a:r>
                        <a:rPr kumimoji="0" lang="en-US" sz="16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 Number of Faculty required to comply with 15:1 Student-Faculty ratio as per 5.1</a:t>
                      </a:r>
                      <a:endParaRPr kumimoji="0" lang="en-US" sz="1600" b="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algn="just"/>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just"/>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just"/>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r>
              <a:tr h="370840">
                <a:tc>
                  <a:txBody>
                    <a:bodyPr/>
                    <a:lstStyle/>
                    <a:p>
                      <a:pPr algn="just"/>
                      <a:r>
                        <a:rPr kumimoji="0" lang="en-US" sz="16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Assessment = 3 </a:t>
                      </a:r>
                      <a:r>
                        <a:rPr kumimoji="0" lang="en-US" sz="16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 </a:t>
                      </a:r>
                      <a:r>
                        <a:rPr kumimoji="0" lang="en-US" sz="16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(Sum/0.5RF)  (Marks limited to 15)</a:t>
                      </a:r>
                      <a:endParaRPr kumimoji="0" lang="en-US" sz="1600" b="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algn="ctr"/>
                      <a:endParaRPr kumimoji="0" lang="en-US" sz="1800" b="1"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ctr"/>
                      <a:endParaRPr kumimoji="0" lang="en-US" sz="1800" b="1"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en-US" sz="1800" b="1" kern="1200" dirty="0" smtClean="0">
                        <a:solidFill>
                          <a:schemeClr val="tx1"/>
                        </a:solidFill>
                        <a:latin typeface="Times New Roman" panose="02020603050405020304" pitchFamily="18" charset="0"/>
                        <a:ea typeface="+mn-ea"/>
                        <a:cs typeface="Times New Roman" panose="02020603050405020304" pitchFamily="18" charset="0"/>
                      </a:endParaRPr>
                    </a:p>
                  </a:txBody>
                  <a:tcPr anchor="ctr"/>
                </a:tc>
              </a:tr>
              <a:tr h="370840">
                <a:tc>
                  <a:txBody>
                    <a:bodyPr/>
                    <a:lstStyle/>
                    <a:p>
                      <a:pPr algn="just"/>
                      <a:r>
                        <a:rPr kumimoji="0" lang="en-US" sz="16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Average assessment over three years (Marks limited to 15) =</a:t>
                      </a:r>
                      <a:endParaRPr kumimoji="0" lang="en-US" sz="1600" b="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algn="just"/>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just"/>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just"/>
                      <a:endParaRPr kumimoji="0"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r>
            </a:tbl>
          </a:graphicData>
        </a:graphic>
      </p:graphicFrame>
      <p:sp>
        <p:nvSpPr>
          <p:cNvPr id="7"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417310702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500" y="720621"/>
            <a:ext cx="8953500" cy="3831818"/>
          </a:xfrm>
          <a:prstGeom prst="rect">
            <a:avLst/>
          </a:prstGeom>
        </p:spPr>
        <p:txBody>
          <a:bodyPr wrap="square">
            <a:spAutoFit/>
          </a:bodyPr>
          <a:lstStyle/>
          <a:p>
            <a:pPr>
              <a:lnSpc>
                <a:spcPct val="150000"/>
              </a:lnSpc>
            </a:pPr>
            <a:r>
              <a:rPr lang="en-US" sz="2200" b="1" dirty="0">
                <a:solidFill>
                  <a:srgbClr val="0000CC"/>
                </a:solidFill>
                <a:latin typeface="Times New Roman" panose="02020603050405020304" pitchFamily="18" charset="0"/>
                <a:cs typeface="Times New Roman" panose="02020603050405020304" pitchFamily="18" charset="0"/>
              </a:rPr>
              <a:t>5.7. Research and Development</a:t>
            </a:r>
          </a:p>
          <a:p>
            <a:pPr marL="795338" indent="-795338">
              <a:lnSpc>
                <a:spcPct val="150000"/>
              </a:lnSpc>
            </a:pPr>
            <a:r>
              <a:rPr lang="en-US" sz="2000" dirty="0" smtClean="0">
                <a:solidFill>
                  <a:srgbClr val="FF0000"/>
                </a:solidFill>
                <a:latin typeface="Times New Roman" panose="02020603050405020304" pitchFamily="18" charset="0"/>
                <a:cs typeface="Times New Roman" panose="02020603050405020304" pitchFamily="18" charset="0"/>
              </a:rPr>
              <a:t>5.7.1</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smtClean="0">
                <a:solidFill>
                  <a:srgbClr val="FF0000"/>
                </a:solidFill>
                <a:latin typeface="Times New Roman" panose="02020603050405020304" pitchFamily="18" charset="0"/>
                <a:cs typeface="Times New Roman" panose="02020603050405020304" pitchFamily="18" charset="0"/>
              </a:rPr>
              <a:t>	Academic Research</a:t>
            </a:r>
          </a:p>
          <a:p>
            <a:pPr algn="just">
              <a:lnSpc>
                <a:spcPct val="150000"/>
              </a:lnSpc>
            </a:pPr>
            <a:r>
              <a:rPr lang="en-US" sz="2000" dirty="0">
                <a:latin typeface="Times New Roman" panose="02020603050405020304" pitchFamily="18" charset="0"/>
                <a:cs typeface="Times New Roman" panose="02020603050405020304" pitchFamily="18" charset="0"/>
              </a:rPr>
              <a:t>Academic research includes research paper publications, Ph.D. guidance, and faculty receiving Ph.D. during the assessment period.</a:t>
            </a:r>
          </a:p>
          <a:p>
            <a:pPr marL="342900" indent="-342900"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Number of quality publications in refereed/SCI Journals, citations, Books/Book Chapters etc. </a:t>
            </a:r>
          </a:p>
          <a:p>
            <a:pPr marL="342900" indent="-342900"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Ph.D. guided /Ph.D. awarded during the assessment period while working in the </a:t>
            </a:r>
            <a:r>
              <a:rPr lang="en-US" sz="2000" dirty="0" smtClean="0">
                <a:latin typeface="Times New Roman" panose="02020603050405020304" pitchFamily="18" charset="0"/>
                <a:cs typeface="Times New Roman" panose="02020603050405020304" pitchFamily="18" charset="0"/>
              </a:rPr>
              <a:t>institute</a:t>
            </a:r>
            <a:endParaRPr lang="en-US" sz="2000" dirty="0">
              <a:latin typeface="Times New Roman" panose="02020603050405020304" pitchFamily="18" charset="0"/>
              <a:cs typeface="Times New Roman" panose="02020603050405020304" pitchFamily="18" charset="0"/>
            </a:endParaRPr>
          </a:p>
        </p:txBody>
      </p:sp>
      <p:sp>
        <p:nvSpPr>
          <p:cNvPr id="9" name="Rectangle 8"/>
          <p:cNvSpPr/>
          <p:nvPr/>
        </p:nvSpPr>
        <p:spPr>
          <a:xfrm>
            <a:off x="571500" y="4552439"/>
            <a:ext cx="8953500" cy="1477328"/>
          </a:xfrm>
          <a:prstGeom prst="rect">
            <a:avLst/>
          </a:prstGeom>
        </p:spPr>
        <p:txBody>
          <a:bodyPr wrap="square">
            <a:spAutoFit/>
          </a:bodyPr>
          <a:lstStyle/>
          <a:p>
            <a:pPr marL="795338" indent="-795338">
              <a:lnSpc>
                <a:spcPct val="150000"/>
              </a:lnSpc>
            </a:pPr>
            <a:r>
              <a:rPr lang="en-US" sz="2000" dirty="0" smtClean="0">
                <a:solidFill>
                  <a:srgbClr val="FF0000"/>
                </a:solidFill>
                <a:latin typeface="Times New Roman" panose="02020603050405020304" pitchFamily="18" charset="0"/>
                <a:cs typeface="Times New Roman" panose="02020603050405020304" pitchFamily="18" charset="0"/>
              </a:rPr>
              <a:t>5.7.2.	Sponsored </a:t>
            </a:r>
            <a:r>
              <a:rPr lang="en-US" sz="2000" dirty="0">
                <a:solidFill>
                  <a:srgbClr val="FF0000"/>
                </a:solidFill>
                <a:latin typeface="Times New Roman" panose="02020603050405020304" pitchFamily="18" charset="0"/>
                <a:cs typeface="Times New Roman" panose="02020603050405020304" pitchFamily="18" charset="0"/>
              </a:rPr>
              <a:t>Research</a:t>
            </a:r>
          </a:p>
          <a:p>
            <a:pPr marL="285750" indent="-285750">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Funded </a:t>
            </a:r>
            <a:r>
              <a:rPr lang="en-US" sz="2000" dirty="0">
                <a:latin typeface="Times New Roman" panose="02020603050405020304" pitchFamily="18" charset="0"/>
                <a:cs typeface="Times New Roman" panose="02020603050405020304" pitchFamily="18" charset="0"/>
              </a:rPr>
              <a:t>research from outside</a:t>
            </a:r>
          </a:p>
          <a:p>
            <a:pPr marL="285750" indent="-285750">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Provide </a:t>
            </a:r>
            <a:r>
              <a:rPr lang="en-US" sz="2000" dirty="0">
                <a:latin typeface="Times New Roman" panose="02020603050405020304" pitchFamily="18" charset="0"/>
                <a:cs typeface="Times New Roman" panose="02020603050405020304" pitchFamily="18" charset="0"/>
              </a:rPr>
              <a:t>a list with Project Title, Funding Agency, Amount and Duration</a:t>
            </a:r>
          </a:p>
        </p:txBody>
      </p:sp>
      <p:sp>
        <p:nvSpPr>
          <p:cNvPr id="10"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366447767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95300" y="659993"/>
            <a:ext cx="8991600" cy="2760820"/>
          </a:xfrm>
          <a:prstGeom prst="rect">
            <a:avLst/>
          </a:prstGeom>
        </p:spPr>
        <p:txBody>
          <a:bodyPr wrap="square">
            <a:spAutoFit/>
          </a:bodyPr>
          <a:lstStyle/>
          <a:p>
            <a:pPr marL="795338" indent="-795338"/>
            <a:r>
              <a:rPr lang="en-US" sz="2000" dirty="0" smtClean="0">
                <a:solidFill>
                  <a:srgbClr val="FF0000"/>
                </a:solidFill>
                <a:latin typeface="Times New Roman" panose="02020603050405020304" pitchFamily="18" charset="0"/>
                <a:cs typeface="Times New Roman" panose="02020603050405020304" pitchFamily="18" charset="0"/>
              </a:rPr>
              <a:t>5.7.3.	Development </a:t>
            </a:r>
            <a:r>
              <a:rPr lang="en-US" sz="2000" dirty="0">
                <a:solidFill>
                  <a:srgbClr val="FF0000"/>
                </a:solidFill>
                <a:latin typeface="Times New Roman" panose="02020603050405020304" pitchFamily="18" charset="0"/>
                <a:cs typeface="Times New Roman" panose="02020603050405020304" pitchFamily="18" charset="0"/>
              </a:rPr>
              <a:t>activities</a:t>
            </a:r>
          </a:p>
          <a:p>
            <a:pPr>
              <a:lnSpc>
                <a:spcPct val="150000"/>
              </a:lnSpc>
              <a:tabLst>
                <a:tab pos="463550" algn="l"/>
              </a:tabLst>
            </a:pPr>
            <a:r>
              <a:rPr lang="en-US" dirty="0" smtClean="0"/>
              <a:t>	Provide </a:t>
            </a:r>
            <a:r>
              <a:rPr lang="en-US" dirty="0"/>
              <a:t>details:</a:t>
            </a:r>
          </a:p>
          <a:p>
            <a:pPr marL="742950" lvl="1" indent="-285750">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Product Development</a:t>
            </a:r>
          </a:p>
          <a:p>
            <a:pPr marL="742950" lvl="1" indent="-285750">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Research laboratories</a:t>
            </a:r>
          </a:p>
          <a:p>
            <a:pPr marL="742950" lvl="1" indent="-285750">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Instructional materials</a:t>
            </a:r>
          </a:p>
          <a:p>
            <a:pPr marL="742950" lvl="1" indent="-285750">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Working models/charts/monograms etc.</a:t>
            </a:r>
          </a:p>
        </p:txBody>
      </p:sp>
      <p:sp>
        <p:nvSpPr>
          <p:cNvPr id="6" name="Rectangle 5"/>
          <p:cNvSpPr/>
          <p:nvPr/>
        </p:nvSpPr>
        <p:spPr>
          <a:xfrm>
            <a:off x="495300" y="3429000"/>
            <a:ext cx="8877300" cy="861774"/>
          </a:xfrm>
          <a:prstGeom prst="rect">
            <a:avLst/>
          </a:prstGeom>
        </p:spPr>
        <p:txBody>
          <a:bodyPr wrap="square">
            <a:spAutoFit/>
          </a:bodyPr>
          <a:lstStyle/>
          <a:p>
            <a:pPr marL="795338" indent="-795338"/>
            <a:r>
              <a:rPr lang="en-US" sz="2000" dirty="0" smtClean="0">
                <a:solidFill>
                  <a:srgbClr val="FF0000"/>
                </a:solidFill>
                <a:latin typeface="Times New Roman" panose="02020603050405020304" pitchFamily="18" charset="0"/>
                <a:cs typeface="Times New Roman" panose="02020603050405020304" pitchFamily="18" charset="0"/>
              </a:rPr>
              <a:t>5.7.4.	Consultancy </a:t>
            </a:r>
            <a:r>
              <a:rPr lang="en-US" sz="2000" dirty="0">
                <a:solidFill>
                  <a:srgbClr val="FF0000"/>
                </a:solidFill>
                <a:latin typeface="Times New Roman" panose="02020603050405020304" pitchFamily="18" charset="0"/>
                <a:cs typeface="Times New Roman" panose="02020603050405020304" pitchFamily="18" charset="0"/>
              </a:rPr>
              <a:t>(from Industry</a:t>
            </a:r>
            <a:r>
              <a:rPr lang="en-US" sz="2000" dirty="0" smtClean="0">
                <a:solidFill>
                  <a:srgbClr val="FF0000"/>
                </a:solidFill>
                <a:latin typeface="Times New Roman" panose="02020603050405020304" pitchFamily="18" charset="0"/>
                <a:cs typeface="Times New Roman" panose="02020603050405020304" pitchFamily="18" charset="0"/>
              </a:rPr>
              <a:t>)</a:t>
            </a:r>
          </a:p>
          <a:p>
            <a:pPr>
              <a:lnSpc>
                <a:spcPct val="150000"/>
              </a:lnSpc>
              <a:tabLst>
                <a:tab pos="463550" algn="l"/>
              </a:tabLst>
            </a:pPr>
            <a:r>
              <a:rPr lang="en-US" sz="2000" dirty="0" smtClean="0">
                <a:latin typeface="Times New Roman" panose="02020603050405020304" pitchFamily="18" charset="0"/>
                <a:cs typeface="Times New Roman" panose="02020603050405020304" pitchFamily="18" charset="0"/>
              </a:rPr>
              <a:t>	Provide </a:t>
            </a:r>
            <a:r>
              <a:rPr lang="en-US" sz="2000" dirty="0">
                <a:latin typeface="Times New Roman" panose="02020603050405020304" pitchFamily="18" charset="0"/>
                <a:cs typeface="Times New Roman" panose="02020603050405020304" pitchFamily="18" charset="0"/>
              </a:rPr>
              <a:t>a list with Project Title, Funding Agency, Amount and </a:t>
            </a:r>
            <a:r>
              <a:rPr lang="en-US" sz="2000" dirty="0" smtClean="0">
                <a:latin typeface="Times New Roman" panose="02020603050405020304" pitchFamily="18" charset="0"/>
                <a:cs typeface="Times New Roman" panose="02020603050405020304" pitchFamily="18" charset="0"/>
              </a:rPr>
              <a:t>Duration</a:t>
            </a:r>
            <a:endParaRPr lang="en-US" sz="2000" dirty="0">
              <a:latin typeface="Times New Roman" panose="02020603050405020304" pitchFamily="18" charset="0"/>
              <a:cs typeface="Times New Roman" panose="02020603050405020304" pitchFamily="18" charset="0"/>
            </a:endParaRPr>
          </a:p>
        </p:txBody>
      </p:sp>
      <p:sp>
        <p:nvSpPr>
          <p:cNvPr id="12" name="Rectangle 11"/>
          <p:cNvSpPr/>
          <p:nvPr/>
        </p:nvSpPr>
        <p:spPr>
          <a:xfrm>
            <a:off x="495300" y="4290774"/>
            <a:ext cx="8898082" cy="1985159"/>
          </a:xfrm>
          <a:prstGeom prst="rect">
            <a:avLst/>
          </a:prstGeom>
        </p:spPr>
        <p:txBody>
          <a:bodyPr wrap="square">
            <a:spAutoFit/>
          </a:bodyPr>
          <a:lstStyle/>
          <a:p>
            <a:pPr>
              <a:lnSpc>
                <a:spcPct val="150000"/>
              </a:lnSpc>
            </a:pPr>
            <a:r>
              <a:rPr lang="en-US" sz="2200" b="1" dirty="0">
                <a:solidFill>
                  <a:srgbClr val="0000CC"/>
                </a:solidFill>
                <a:latin typeface="Times New Roman" panose="02020603050405020304" pitchFamily="18" charset="0"/>
                <a:cs typeface="Times New Roman" panose="02020603050405020304" pitchFamily="18" charset="0"/>
              </a:rPr>
              <a:t>5.8. Faculty Performance Appraisal and Development System (FPADS)</a:t>
            </a:r>
          </a:p>
          <a:p>
            <a:pPr>
              <a:lnSpc>
                <a:spcPct val="150000"/>
              </a:lnSpc>
            </a:pP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assessment is based on:</a:t>
            </a:r>
          </a:p>
          <a:p>
            <a:pPr marL="285750" indent="-285750">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 well-defined system for faculty appraisal for all the assessment years </a:t>
            </a:r>
            <a:endParaRPr lang="en-US" sz="2000" dirty="0" smtClean="0">
              <a:latin typeface="Times New Roman" panose="02020603050405020304" pitchFamily="18" charset="0"/>
              <a:cs typeface="Times New Roman" panose="02020603050405020304" pitchFamily="18" charset="0"/>
            </a:endParaRPr>
          </a:p>
          <a:p>
            <a:pPr marL="285750" indent="-285750">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Its </a:t>
            </a:r>
            <a:r>
              <a:rPr lang="en-US" sz="2000" dirty="0">
                <a:latin typeface="Times New Roman" panose="02020603050405020304" pitchFamily="18" charset="0"/>
                <a:cs typeface="Times New Roman" panose="02020603050405020304" pitchFamily="18" charset="0"/>
              </a:rPr>
              <a:t>implementation, </a:t>
            </a:r>
            <a:r>
              <a:rPr lang="en-US" sz="2000" dirty="0" smtClean="0">
                <a:latin typeface="Times New Roman" panose="02020603050405020304" pitchFamily="18" charset="0"/>
                <a:cs typeface="Times New Roman" panose="02020603050405020304" pitchFamily="18" charset="0"/>
              </a:rPr>
              <a:t>transparency </a:t>
            </a:r>
            <a:r>
              <a:rPr lang="en-US" sz="2000" dirty="0">
                <a:latin typeface="Times New Roman" panose="02020603050405020304" pitchFamily="18" charset="0"/>
                <a:cs typeface="Times New Roman" panose="02020603050405020304" pitchFamily="18" charset="0"/>
              </a:rPr>
              <a:t>and effectiveness</a:t>
            </a:r>
          </a:p>
        </p:txBody>
      </p:sp>
      <p:sp>
        <p:nvSpPr>
          <p:cNvPr id="9"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27331094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685800"/>
            <a:ext cx="8991600" cy="3200876"/>
          </a:xfrm>
          <a:prstGeom prst="rect">
            <a:avLst/>
          </a:prstGeom>
        </p:spPr>
        <p:txBody>
          <a:bodyPr wrap="square">
            <a:spAutoFit/>
          </a:bodyPr>
          <a:lstStyle/>
          <a:p>
            <a:r>
              <a:rPr lang="en-US" sz="2200" b="1" dirty="0">
                <a:solidFill>
                  <a:srgbClr val="0000CC"/>
                </a:solidFill>
                <a:latin typeface="Times New Roman" panose="02020603050405020304" pitchFamily="18" charset="0"/>
                <a:cs typeface="Times New Roman" panose="02020603050405020304" pitchFamily="18" charset="0"/>
              </a:rPr>
              <a:t>5.9. Visiting/Adjunct/Emeritus Faculty etc.</a:t>
            </a:r>
          </a:p>
          <a:p>
            <a:pPr algn="just">
              <a:lnSpc>
                <a:spcPct val="150000"/>
              </a:lnSpc>
              <a:tabLst>
                <a:tab pos="463550" algn="l"/>
              </a:tabLst>
            </a:pPr>
            <a:r>
              <a:rPr lang="en-US" sz="2000" dirty="0" smtClean="0">
                <a:latin typeface="Times New Roman" panose="02020603050405020304" pitchFamily="18" charset="0"/>
                <a:cs typeface="Times New Roman" panose="02020603050405020304" pitchFamily="18" charset="0"/>
              </a:rPr>
              <a:t>	Adjunct </a:t>
            </a:r>
            <a:r>
              <a:rPr lang="en-US" sz="2000" dirty="0">
                <a:latin typeface="Times New Roman" panose="02020603050405020304" pitchFamily="18" charset="0"/>
                <a:cs typeface="Times New Roman" panose="02020603050405020304" pitchFamily="18" charset="0"/>
              </a:rPr>
              <a:t>faculty also includes Industry experts. Provide details </a:t>
            </a:r>
            <a:r>
              <a:rPr lang="en-US" sz="2000" dirty="0" smtClean="0">
                <a:latin typeface="Times New Roman" panose="02020603050405020304" pitchFamily="18" charset="0"/>
                <a:cs typeface="Times New Roman" panose="02020603050405020304" pitchFamily="18" charset="0"/>
              </a:rPr>
              <a:t>of participation 	and contributions </a:t>
            </a:r>
            <a:r>
              <a:rPr lang="en-US" sz="2000" dirty="0">
                <a:latin typeface="Times New Roman" panose="02020603050405020304" pitchFamily="18" charset="0"/>
                <a:cs typeface="Times New Roman" panose="02020603050405020304" pitchFamily="18" charset="0"/>
              </a:rPr>
              <a:t>in teaching and learning and /or research </a:t>
            </a:r>
            <a:r>
              <a:rPr lang="en-US" sz="2000" dirty="0" smtClean="0">
                <a:latin typeface="Times New Roman" panose="02020603050405020304" pitchFamily="18" charset="0"/>
                <a:cs typeface="Times New Roman" panose="02020603050405020304" pitchFamily="18" charset="0"/>
              </a:rPr>
              <a:t>by visiting / adjunct / 	Emeritus </a:t>
            </a:r>
            <a:r>
              <a:rPr lang="en-US" sz="2000" dirty="0">
                <a:latin typeface="Times New Roman" panose="02020603050405020304" pitchFamily="18" charset="0"/>
                <a:cs typeface="Times New Roman" panose="02020603050405020304" pitchFamily="18" charset="0"/>
              </a:rPr>
              <a:t>faculty etc. for all the assessment years:</a:t>
            </a:r>
          </a:p>
          <a:p>
            <a:pPr marL="800100" lvl="1" indent="-342900">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Provision </a:t>
            </a:r>
            <a:r>
              <a:rPr lang="en-US" sz="2000" dirty="0">
                <a:latin typeface="Times New Roman" panose="02020603050405020304" pitchFamily="18" charset="0"/>
                <a:cs typeface="Times New Roman" panose="02020603050405020304" pitchFamily="18" charset="0"/>
              </a:rPr>
              <a:t>of inviting visiting/adjunct /Emeritus </a:t>
            </a:r>
            <a:r>
              <a:rPr lang="en-US" sz="2000" dirty="0" smtClean="0">
                <a:latin typeface="Times New Roman" panose="02020603050405020304" pitchFamily="18" charset="0"/>
                <a:cs typeface="Times New Roman" panose="02020603050405020304" pitchFamily="18" charset="0"/>
              </a:rPr>
              <a:t>faculty</a:t>
            </a:r>
            <a:endParaRPr lang="en-US" sz="2000" dirty="0">
              <a:latin typeface="Times New Roman" panose="02020603050405020304" pitchFamily="18" charset="0"/>
              <a:cs typeface="Times New Roman" panose="02020603050405020304" pitchFamily="18" charset="0"/>
            </a:endParaRPr>
          </a:p>
          <a:p>
            <a:pPr marL="800100" lvl="1" indent="-342900">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Minimum </a:t>
            </a:r>
            <a:r>
              <a:rPr lang="en-US" sz="2000" dirty="0">
                <a:latin typeface="Times New Roman" panose="02020603050405020304" pitchFamily="18" charset="0"/>
                <a:cs typeface="Times New Roman" panose="02020603050405020304" pitchFamily="18" charset="0"/>
              </a:rPr>
              <a:t>50 hours per year interaction with adjunct faculty </a:t>
            </a:r>
            <a:r>
              <a:rPr lang="en-US" sz="2000" dirty="0" smtClean="0">
                <a:latin typeface="Times New Roman" panose="02020603050405020304" pitchFamily="18" charset="0"/>
                <a:cs typeface="Times New Roman" panose="02020603050405020304" pitchFamily="18" charset="0"/>
              </a:rPr>
              <a:t>from industry/retired professors </a:t>
            </a:r>
            <a:r>
              <a:rPr lang="en-US" sz="2000" dirty="0">
                <a:latin typeface="Times New Roman" panose="02020603050405020304" pitchFamily="18" charset="0"/>
                <a:cs typeface="Times New Roman" panose="02020603050405020304" pitchFamily="18" charset="0"/>
              </a:rPr>
              <a:t>etc.</a:t>
            </a:r>
          </a:p>
        </p:txBody>
      </p:sp>
      <p:sp>
        <p:nvSpPr>
          <p:cNvPr id="5"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157531169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344384" y="533400"/>
            <a:ext cx="9328150" cy="304800"/>
          </a:xfrm>
        </p:spPr>
        <p:txBody>
          <a:bodyPr>
            <a:noAutofit/>
          </a:bodyPr>
          <a:lstStyle/>
          <a:p>
            <a:pPr algn="l"/>
            <a:r>
              <a:rPr lang="en-US" sz="2000" b="1" dirty="0">
                <a:solidFill>
                  <a:srgbClr val="FF0000"/>
                </a:solidFill>
                <a:latin typeface="Cambria" panose="02040503050406030204" pitchFamily="18" charset="0"/>
              </a:rPr>
              <a:t>CRITERION 6: Facilities and Technical Support</a:t>
            </a:r>
          </a:p>
        </p:txBody>
      </p:sp>
      <p:sp>
        <p:nvSpPr>
          <p:cNvPr id="2" name="Rectangle 1"/>
          <p:cNvSpPr/>
          <p:nvPr/>
        </p:nvSpPr>
        <p:spPr>
          <a:xfrm>
            <a:off x="381000" y="1355168"/>
            <a:ext cx="8915400" cy="430887"/>
          </a:xfrm>
          <a:prstGeom prst="rect">
            <a:avLst/>
          </a:prstGeom>
        </p:spPr>
        <p:txBody>
          <a:bodyPr wrap="square">
            <a:spAutoFit/>
          </a:bodyPr>
          <a:lstStyle/>
          <a:p>
            <a:r>
              <a:rPr lang="en-US" sz="2200" b="1" dirty="0">
                <a:solidFill>
                  <a:srgbClr val="0000CC"/>
                </a:solidFill>
                <a:latin typeface="Times New Roman" panose="02020603050405020304" pitchFamily="18" charset="0"/>
                <a:cs typeface="Times New Roman" panose="02020603050405020304" pitchFamily="18" charset="0"/>
              </a:rPr>
              <a:t>6.1. Adequate and well equipped laboratories, and technical manpower</a:t>
            </a:r>
          </a:p>
        </p:txBody>
      </p:sp>
      <p:pic>
        <p:nvPicPr>
          <p:cNvPr id="5" name="Picture 4" descr="Screen Clippi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05368" y="3390894"/>
            <a:ext cx="95263" cy="76211"/>
          </a:xfrm>
          <a:prstGeom prst="rect">
            <a:avLst/>
          </a:prstGeom>
        </p:spPr>
      </p:pic>
      <p:pic>
        <p:nvPicPr>
          <p:cNvPr id="6" name="Picture 5" descr="Screen Clippi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89334" y="1905000"/>
            <a:ext cx="8707066" cy="3591426"/>
          </a:xfrm>
          <a:prstGeom prst="rect">
            <a:avLst/>
          </a:prstGeom>
        </p:spPr>
      </p:pic>
    </p:spTree>
    <p:extLst>
      <p:ext uri="{BB962C8B-B14F-4D97-AF65-F5344CB8AC3E}">
        <p14:creationId xmlns:p14="http://schemas.microsoft.com/office/powerpoint/2010/main" xmlns="" val="130681471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2931" y="990600"/>
            <a:ext cx="8915400" cy="769441"/>
          </a:xfrm>
          <a:prstGeom prst="rect">
            <a:avLst/>
          </a:prstGeom>
        </p:spPr>
        <p:txBody>
          <a:bodyPr wrap="square">
            <a:spAutoFit/>
          </a:bodyPr>
          <a:lstStyle/>
          <a:p>
            <a:pPr marL="463550" indent="-463550" algn="just"/>
            <a:r>
              <a:rPr lang="en-US" sz="2200" b="1" dirty="0">
                <a:solidFill>
                  <a:srgbClr val="0000CC"/>
                </a:solidFill>
                <a:latin typeface="Times New Roman" panose="02020603050405020304" pitchFamily="18" charset="0"/>
                <a:cs typeface="Times New Roman" panose="02020603050405020304" pitchFamily="18" charset="0"/>
              </a:rPr>
              <a:t>6.2.	 Additional facilities created for improving the quality of learning   experience in laboratories</a:t>
            </a:r>
          </a:p>
        </p:txBody>
      </p:sp>
      <p:pic>
        <p:nvPicPr>
          <p:cNvPr id="5" name="Picture 4" descr="Screen Clippi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05368" y="3390894"/>
            <a:ext cx="95263" cy="76211"/>
          </a:xfrm>
          <a:prstGeom prst="rect">
            <a:avLst/>
          </a:prstGeom>
        </p:spPr>
      </p:pic>
      <p:pic>
        <p:nvPicPr>
          <p:cNvPr id="4" name="Picture 3" descr="Screen Clippi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37572" y="2057400"/>
            <a:ext cx="8535592" cy="2372056"/>
          </a:xfrm>
          <a:prstGeom prst="rect">
            <a:avLst/>
          </a:prstGeom>
        </p:spPr>
      </p:pic>
      <p:sp>
        <p:nvSpPr>
          <p:cNvPr id="7" name="Rectangle 6"/>
          <p:cNvSpPr/>
          <p:nvPr/>
        </p:nvSpPr>
        <p:spPr>
          <a:xfrm>
            <a:off x="542931" y="4800600"/>
            <a:ext cx="8915400" cy="1061829"/>
          </a:xfrm>
          <a:prstGeom prst="rect">
            <a:avLst/>
          </a:prstGeom>
        </p:spPr>
        <p:txBody>
          <a:bodyPr wrap="square">
            <a:spAutoFit/>
          </a:bodyPr>
          <a:lstStyle/>
          <a:p>
            <a:pPr>
              <a:lnSpc>
                <a:spcPct val="150000"/>
              </a:lnSpc>
            </a:pPr>
            <a:r>
              <a:rPr lang="en-US" sz="2200" b="1" dirty="0">
                <a:solidFill>
                  <a:srgbClr val="0000CC"/>
                </a:solidFill>
                <a:latin typeface="Times New Roman" panose="02020603050405020304" pitchFamily="18" charset="0"/>
                <a:cs typeface="Times New Roman" panose="02020603050405020304" pitchFamily="18" charset="0"/>
              </a:rPr>
              <a:t>6.3. Laboratories: Maintenance and overall </a:t>
            </a:r>
            <a:r>
              <a:rPr lang="en-US" sz="2200" b="1" dirty="0" smtClean="0">
                <a:solidFill>
                  <a:srgbClr val="0000CC"/>
                </a:solidFill>
                <a:latin typeface="Times New Roman" panose="02020603050405020304" pitchFamily="18" charset="0"/>
                <a:cs typeface="Times New Roman" panose="02020603050405020304" pitchFamily="18" charset="0"/>
              </a:rPr>
              <a:t>ambiance</a:t>
            </a:r>
          </a:p>
          <a:p>
            <a:pPr>
              <a:lnSpc>
                <a:spcPct val="150000"/>
              </a:lnSpc>
              <a:tabLst>
                <a:tab pos="463550" algn="l"/>
              </a:tabLst>
            </a:pPr>
            <a:r>
              <a:rPr lang="en-US" sz="2000" dirty="0" smtClean="0">
                <a:latin typeface="Times New Roman" panose="02020603050405020304" pitchFamily="18" charset="0"/>
                <a:cs typeface="Times New Roman" panose="02020603050405020304" pitchFamily="18" charset="0"/>
              </a:rPr>
              <a:t>	Self-Explanatory</a:t>
            </a:r>
            <a:endParaRPr lang="en-US" sz="2000" dirty="0">
              <a:latin typeface="Times New Roman" panose="02020603050405020304" pitchFamily="18" charset="0"/>
              <a:cs typeface="Times New Roman" panose="02020603050405020304" pitchFamily="18" charset="0"/>
            </a:endParaRPr>
          </a:p>
        </p:txBody>
      </p:sp>
      <p:sp>
        <p:nvSpPr>
          <p:cNvPr id="11"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41823325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1110233"/>
            <a:ext cx="8915400" cy="3309367"/>
          </a:xfrm>
          <a:prstGeom prst="rect">
            <a:avLst/>
          </a:prstGeom>
        </p:spPr>
        <p:txBody>
          <a:bodyPr wrap="square">
            <a:spAutoFit/>
          </a:bodyPr>
          <a:lstStyle/>
          <a:p>
            <a:pPr marL="457200" indent="-457200">
              <a:lnSpc>
                <a:spcPct val="150000"/>
              </a:lnSpc>
            </a:pPr>
            <a:r>
              <a:rPr lang="en-US" sz="2200" b="1" dirty="0">
                <a:solidFill>
                  <a:srgbClr val="0000CC"/>
                </a:solidFill>
                <a:latin typeface="Times New Roman" panose="02020603050405020304" pitchFamily="18" charset="0"/>
                <a:cs typeface="Times New Roman" panose="02020603050405020304" pitchFamily="18" charset="0"/>
              </a:rPr>
              <a:t>1.2.	State the Program Educational Objectives (PEOs).</a:t>
            </a:r>
          </a:p>
          <a:p>
            <a:pPr marL="457200" indent="-457200">
              <a:lnSpc>
                <a:spcPct val="150000"/>
              </a:lnSpc>
            </a:pPr>
            <a:r>
              <a:rPr lang="en-US" sz="2200" dirty="0" smtClean="0">
                <a:latin typeface="Times New Roman" panose="02020603050405020304" pitchFamily="18" charset="0"/>
                <a:cs typeface="Times New Roman" panose="02020603050405020304" pitchFamily="18" charset="0"/>
              </a:rPr>
              <a:t>	Define </a:t>
            </a:r>
            <a:r>
              <a:rPr lang="en-US" sz="2200" dirty="0">
                <a:latin typeface="Times New Roman" panose="02020603050405020304" pitchFamily="18" charset="0"/>
                <a:cs typeface="Times New Roman" panose="02020603050405020304" pitchFamily="18" charset="0"/>
              </a:rPr>
              <a:t>the PEOs under the following broad categories</a:t>
            </a:r>
            <a:r>
              <a:rPr lang="en-US" sz="2200" dirty="0" smtClean="0">
                <a:latin typeface="Times New Roman" panose="02020603050405020304" pitchFamily="18" charset="0"/>
                <a:cs typeface="Times New Roman" panose="02020603050405020304" pitchFamily="18" charset="0"/>
              </a:rPr>
              <a:t>:</a:t>
            </a:r>
          </a:p>
          <a:p>
            <a:pPr marL="914400" lvl="1" indent="-457200">
              <a:lnSpc>
                <a:spcPct val="150000"/>
              </a:lnSpc>
              <a:buFont typeface="+mj-lt"/>
              <a:buAutoNum type="romanLcPeriod"/>
            </a:pPr>
            <a:r>
              <a:rPr lang="en-US" sz="2200" dirty="0" smtClean="0">
                <a:latin typeface="Times New Roman" panose="02020603050405020304" pitchFamily="18" charset="0"/>
                <a:cs typeface="Times New Roman" panose="02020603050405020304" pitchFamily="18" charset="0"/>
              </a:rPr>
              <a:t>Preparation :</a:t>
            </a:r>
            <a:r>
              <a:rPr lang="en-US" sz="2400" b="1" dirty="0" smtClean="0"/>
              <a:t> </a:t>
            </a:r>
            <a:r>
              <a:rPr lang="en-US" sz="2200" dirty="0" smtClean="0">
                <a:latin typeface="Times New Roman" panose="02020603050405020304" pitchFamily="18" charset="0"/>
                <a:cs typeface="Times New Roman" panose="02020603050405020304" pitchFamily="18" charset="0"/>
              </a:rPr>
              <a:t>Employment/Higher </a:t>
            </a:r>
            <a:r>
              <a:rPr lang="en-US" sz="2200" dirty="0">
                <a:latin typeface="Times New Roman" panose="02020603050405020304" pitchFamily="18" charset="0"/>
                <a:cs typeface="Times New Roman" panose="02020603050405020304" pitchFamily="18" charset="0"/>
              </a:rPr>
              <a:t>studies</a:t>
            </a:r>
          </a:p>
          <a:p>
            <a:pPr marL="914400" lvl="1" indent="-457200">
              <a:lnSpc>
                <a:spcPct val="150000"/>
              </a:lnSpc>
              <a:buFont typeface="+mj-lt"/>
              <a:buAutoNum type="romanLcPeriod"/>
            </a:pPr>
            <a:r>
              <a:rPr lang="en-US" sz="2200" dirty="0">
                <a:latin typeface="Times New Roman" panose="02020603050405020304" pitchFamily="18" charset="0"/>
                <a:cs typeface="Times New Roman" panose="02020603050405020304" pitchFamily="18" charset="0"/>
              </a:rPr>
              <a:t>Core competence </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Discipline knowledge</a:t>
            </a:r>
          </a:p>
          <a:p>
            <a:pPr marL="914400" lvl="1" indent="-457200">
              <a:lnSpc>
                <a:spcPct val="150000"/>
              </a:lnSpc>
              <a:buFont typeface="+mj-lt"/>
              <a:buAutoNum type="romanLcPeriod"/>
            </a:pPr>
            <a:r>
              <a:rPr lang="en-US" sz="2200" dirty="0" smtClean="0">
                <a:latin typeface="Times New Roman" panose="02020603050405020304" pitchFamily="18" charset="0"/>
                <a:cs typeface="Times New Roman" panose="02020603050405020304" pitchFamily="18" charset="0"/>
              </a:rPr>
              <a:t>Professionalism : </a:t>
            </a:r>
            <a:r>
              <a:rPr lang="en-US" sz="2200" dirty="0">
                <a:latin typeface="Times New Roman" panose="02020603050405020304" pitchFamily="18" charset="0"/>
                <a:cs typeface="Times New Roman" panose="02020603050405020304" pitchFamily="18" charset="0"/>
              </a:rPr>
              <a:t>Professional value </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knowledge development</a:t>
            </a:r>
          </a:p>
          <a:p>
            <a:pPr marL="914400" lvl="1" indent="-457200">
              <a:lnSpc>
                <a:spcPct val="150000"/>
              </a:lnSpc>
              <a:buFont typeface="+mj-lt"/>
              <a:buAutoNum type="romanLcPeriod"/>
            </a:pPr>
            <a:r>
              <a:rPr lang="en-US" sz="2200" dirty="0">
                <a:latin typeface="Times New Roman" panose="02020603050405020304" pitchFamily="18" charset="0"/>
                <a:cs typeface="Times New Roman" panose="02020603050405020304" pitchFamily="18" charset="0"/>
              </a:rPr>
              <a:t>Life long learning </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Environment</a:t>
            </a:r>
          </a:p>
        </p:txBody>
      </p:sp>
      <p:sp>
        <p:nvSpPr>
          <p:cNvPr id="6" name="Notched Right Arrow 5">
            <a:hlinkClick r:id="rId2" action="ppaction://hlinkfile"/>
          </p:cNvPr>
          <p:cNvSpPr/>
          <p:nvPr/>
        </p:nvSpPr>
        <p:spPr>
          <a:xfrm>
            <a:off x="7406327" y="3733800"/>
            <a:ext cx="1568450" cy="533400"/>
          </a:xfrm>
          <a:prstGeom prst="notched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solidFill>
                  <a:srgbClr val="C00000"/>
                </a:solidFill>
              </a:rPr>
              <a:t>Example</a:t>
            </a:r>
            <a:endParaRPr lang="en-US" dirty="0">
              <a:solidFill>
                <a:srgbClr val="C00000"/>
              </a:solidFill>
            </a:endParaRPr>
          </a:p>
        </p:txBody>
      </p:sp>
      <p:sp>
        <p:nvSpPr>
          <p:cNvPr id="8"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253534022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6548" y="1990221"/>
            <a:ext cx="9144000" cy="430887"/>
          </a:xfrm>
          <a:prstGeom prst="rect">
            <a:avLst/>
          </a:prstGeom>
        </p:spPr>
        <p:txBody>
          <a:bodyPr wrap="square">
            <a:spAutoFit/>
          </a:bodyPr>
          <a:lstStyle/>
          <a:p>
            <a:pPr marL="463550" indent="-463550" algn="just"/>
            <a:r>
              <a:rPr lang="en-US" sz="2200" b="1" dirty="0">
                <a:solidFill>
                  <a:srgbClr val="0000CC"/>
                </a:solidFill>
                <a:latin typeface="Times New Roman" panose="02020603050405020304" pitchFamily="18" charset="0"/>
                <a:cs typeface="Times New Roman" panose="02020603050405020304" pitchFamily="18" charset="0"/>
              </a:rPr>
              <a:t>6.5. Safety measures in laboratories</a:t>
            </a:r>
          </a:p>
        </p:txBody>
      </p:sp>
      <p:pic>
        <p:nvPicPr>
          <p:cNvPr id="5" name="Picture 4" descr="Screen Clippi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05368" y="3390894"/>
            <a:ext cx="95263" cy="76211"/>
          </a:xfrm>
          <a:prstGeom prst="rect">
            <a:avLst/>
          </a:prstGeom>
        </p:spPr>
      </p:pic>
      <p:pic>
        <p:nvPicPr>
          <p:cNvPr id="6" name="Picture 5" descr="Screen Clippi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61108" y="2743200"/>
            <a:ext cx="8554645" cy="2867425"/>
          </a:xfrm>
          <a:prstGeom prst="rect">
            <a:avLst/>
          </a:prstGeom>
        </p:spPr>
      </p:pic>
      <p:sp>
        <p:nvSpPr>
          <p:cNvPr id="7" name="Rectangle 6"/>
          <p:cNvSpPr/>
          <p:nvPr/>
        </p:nvSpPr>
        <p:spPr>
          <a:xfrm>
            <a:off x="561108" y="690771"/>
            <a:ext cx="8887691" cy="1061829"/>
          </a:xfrm>
          <a:prstGeom prst="rect">
            <a:avLst/>
          </a:prstGeom>
        </p:spPr>
        <p:txBody>
          <a:bodyPr wrap="square">
            <a:spAutoFit/>
          </a:bodyPr>
          <a:lstStyle/>
          <a:p>
            <a:pPr>
              <a:lnSpc>
                <a:spcPct val="150000"/>
              </a:lnSpc>
            </a:pPr>
            <a:r>
              <a:rPr lang="en-US" sz="2200" b="1" dirty="0">
                <a:solidFill>
                  <a:srgbClr val="0000CC"/>
                </a:solidFill>
                <a:latin typeface="Times New Roman" panose="02020603050405020304" pitchFamily="18" charset="0"/>
                <a:cs typeface="Times New Roman" panose="02020603050405020304" pitchFamily="18" charset="0"/>
              </a:rPr>
              <a:t>6.4. Project laboratory</a:t>
            </a:r>
          </a:p>
          <a:p>
            <a:pPr>
              <a:lnSpc>
                <a:spcPct val="150000"/>
              </a:lnSpc>
            </a:pPr>
            <a:r>
              <a:rPr lang="en-US" sz="2000" dirty="0" smtClean="0">
                <a:latin typeface="Times New Roman" panose="02020603050405020304" pitchFamily="18" charset="0"/>
                <a:cs typeface="Times New Roman" panose="02020603050405020304" pitchFamily="18" charset="0"/>
              </a:rPr>
              <a:t>Mention </a:t>
            </a:r>
            <a:r>
              <a:rPr lang="en-US" sz="2000" dirty="0">
                <a:latin typeface="Times New Roman" panose="02020603050405020304" pitchFamily="18" charset="0"/>
                <a:cs typeface="Times New Roman" panose="02020603050405020304" pitchFamily="18" charset="0"/>
              </a:rPr>
              <a:t>facility &amp; Utilization</a:t>
            </a:r>
          </a:p>
        </p:txBody>
      </p:sp>
      <p:sp>
        <p:nvSpPr>
          <p:cNvPr id="8"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89060648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333368" y="533400"/>
            <a:ext cx="9328150" cy="304800"/>
          </a:xfrm>
        </p:spPr>
        <p:txBody>
          <a:bodyPr>
            <a:noAutofit/>
          </a:bodyPr>
          <a:lstStyle/>
          <a:p>
            <a:pPr algn="l"/>
            <a:r>
              <a:rPr lang="en-US" sz="2000" b="1" dirty="0">
                <a:solidFill>
                  <a:srgbClr val="FF0000"/>
                </a:solidFill>
                <a:latin typeface="Cambria" panose="02040503050406030204" pitchFamily="18" charset="0"/>
              </a:rPr>
              <a:t>CRITERION 7: Continuous Improvement</a:t>
            </a:r>
          </a:p>
        </p:txBody>
      </p:sp>
      <p:sp>
        <p:nvSpPr>
          <p:cNvPr id="2" name="Rectangle 1"/>
          <p:cNvSpPr/>
          <p:nvPr/>
        </p:nvSpPr>
        <p:spPr>
          <a:xfrm>
            <a:off x="333368" y="2059662"/>
            <a:ext cx="9144000" cy="4493538"/>
          </a:xfrm>
          <a:prstGeom prst="rect">
            <a:avLst/>
          </a:prstGeom>
        </p:spPr>
        <p:txBody>
          <a:bodyPr wrap="square">
            <a:spAutoFit/>
          </a:bodyPr>
          <a:lstStyle/>
          <a:p>
            <a:pPr marL="574675" lvl="1" indent="-344488" algn="just">
              <a:spcBef>
                <a:spcPts val="400"/>
              </a:spcBef>
              <a:spcAft>
                <a:spcPts val="400"/>
              </a:spcAf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Identify </a:t>
            </a:r>
            <a:r>
              <a:rPr lang="en-US" sz="2000" dirty="0">
                <a:latin typeface="Times New Roman" panose="02020603050405020304" pitchFamily="18" charset="0"/>
                <a:cs typeface="Times New Roman" panose="02020603050405020304" pitchFamily="18" charset="0"/>
              </a:rPr>
              <a:t>the areas of weaknesses in the program based on the analysis </a:t>
            </a:r>
            <a:r>
              <a:rPr lang="en-US" sz="2000" dirty="0" smtClean="0">
                <a:latin typeface="Times New Roman" panose="02020603050405020304" pitchFamily="18" charset="0"/>
                <a:cs typeface="Times New Roman" panose="02020603050405020304" pitchFamily="18" charset="0"/>
              </a:rPr>
              <a:t>of evaluation </a:t>
            </a:r>
            <a:r>
              <a:rPr lang="en-US" sz="2000" dirty="0">
                <a:latin typeface="Times New Roman" panose="02020603050405020304" pitchFamily="18" charset="0"/>
                <a:cs typeface="Times New Roman" panose="02020603050405020304" pitchFamily="18" charset="0"/>
              </a:rPr>
              <a:t>of POs &amp; PSOs attainment levels</a:t>
            </a:r>
          </a:p>
          <a:p>
            <a:pPr marL="574675" lvl="1" indent="-344488" algn="just">
              <a:spcBef>
                <a:spcPts val="400"/>
              </a:spcBef>
              <a:spcAft>
                <a:spcPts val="400"/>
              </a:spcAf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Measures </a:t>
            </a:r>
            <a:r>
              <a:rPr lang="en-US" sz="2000" dirty="0">
                <a:latin typeface="Times New Roman" panose="02020603050405020304" pitchFamily="18" charset="0"/>
                <a:cs typeface="Times New Roman" panose="02020603050405020304" pitchFamily="18" charset="0"/>
              </a:rPr>
              <a:t>identified and implemented to improve POs &amp; PSOs </a:t>
            </a:r>
            <a:r>
              <a:rPr lang="en-US" sz="2000" dirty="0" smtClean="0">
                <a:latin typeface="Times New Roman" panose="02020603050405020304" pitchFamily="18" charset="0"/>
                <a:cs typeface="Times New Roman" panose="02020603050405020304" pitchFamily="18" charset="0"/>
              </a:rPr>
              <a:t>attainment levels for </a:t>
            </a:r>
            <a:r>
              <a:rPr lang="en-US" sz="2000" dirty="0">
                <a:latin typeface="Times New Roman" panose="02020603050405020304" pitchFamily="18" charset="0"/>
                <a:cs typeface="Times New Roman" panose="02020603050405020304" pitchFamily="18" charset="0"/>
              </a:rPr>
              <a:t>the assessment years</a:t>
            </a:r>
          </a:p>
          <a:p>
            <a:pPr algn="just"/>
            <a:endParaRPr lang="en-US" sz="1600" b="1" dirty="0" smtClean="0">
              <a:latin typeface="Times New Roman" panose="02020603050405020304" pitchFamily="18" charset="0"/>
              <a:cs typeface="Times New Roman" panose="02020603050405020304" pitchFamily="18" charset="0"/>
            </a:endParaRPr>
          </a:p>
          <a:p>
            <a:pPr algn="just"/>
            <a:r>
              <a:rPr lang="en-US" sz="2200" b="1" dirty="0" smtClean="0">
                <a:latin typeface="Times New Roman" panose="02020603050405020304" pitchFamily="18" charset="0"/>
                <a:cs typeface="Times New Roman" panose="02020603050405020304" pitchFamily="18" charset="0"/>
              </a:rPr>
              <a:t>Examples </a:t>
            </a:r>
            <a:r>
              <a:rPr lang="en-US" sz="2200" b="1" dirty="0">
                <a:latin typeface="Times New Roman" panose="02020603050405020304" pitchFamily="18" charset="0"/>
                <a:cs typeface="Times New Roman" panose="02020603050405020304" pitchFamily="18" charset="0"/>
              </a:rPr>
              <a:t>of analysis and proposed action</a:t>
            </a:r>
          </a:p>
          <a:p>
            <a:pPr algn="just"/>
            <a:r>
              <a:rPr lang="en-US" sz="2200" b="1" dirty="0">
                <a:latin typeface="Times New Roman" panose="02020603050405020304" pitchFamily="18" charset="0"/>
                <a:cs typeface="Times New Roman" panose="02020603050405020304" pitchFamily="18" charset="0"/>
              </a:rPr>
              <a:t>Sample 1:</a:t>
            </a:r>
          </a:p>
          <a:p>
            <a:pPr marL="574675" lvl="1" indent="-342900" algn="just">
              <a:spcBef>
                <a:spcPts val="400"/>
              </a:spcBef>
              <a:spcAft>
                <a:spcPts val="400"/>
              </a:spcAf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Course </a:t>
            </a:r>
            <a:r>
              <a:rPr lang="en-US" sz="2000" dirty="0">
                <a:latin typeface="Times New Roman" panose="02020603050405020304" pitchFamily="18" charset="0"/>
                <a:cs typeface="Times New Roman" panose="02020603050405020304" pitchFamily="18" charset="0"/>
              </a:rPr>
              <a:t>outcomes for a laboratory course did not measure up, as some of the </a:t>
            </a:r>
            <a:r>
              <a:rPr lang="en-US" sz="2000" dirty="0" smtClean="0">
                <a:latin typeface="Times New Roman" panose="02020603050405020304" pitchFamily="18" charset="0"/>
                <a:cs typeface="Times New Roman" panose="02020603050405020304" pitchFamily="18" charset="0"/>
              </a:rPr>
              <a:t>lab equipment </a:t>
            </a:r>
            <a:r>
              <a:rPr lang="en-US" sz="2000" dirty="0">
                <a:latin typeface="Times New Roman" panose="02020603050405020304" pitchFamily="18" charset="0"/>
                <a:cs typeface="Times New Roman" panose="02020603050405020304" pitchFamily="18" charset="0"/>
              </a:rPr>
              <a:t>did not have the capability to do the needful (e.g., single </a:t>
            </a:r>
            <a:r>
              <a:rPr lang="en-US" sz="2000" dirty="0" smtClean="0">
                <a:latin typeface="Times New Roman" panose="02020603050405020304" pitchFamily="18" charset="0"/>
                <a:cs typeface="Times New Roman" panose="02020603050405020304" pitchFamily="18" charset="0"/>
              </a:rPr>
              <a:t>trace oscilloscopes </a:t>
            </a:r>
            <a:r>
              <a:rPr lang="en-US" sz="2000" dirty="0">
                <a:latin typeface="Times New Roman" panose="02020603050405020304" pitchFamily="18" charset="0"/>
                <a:cs typeface="Times New Roman" panose="02020603050405020304" pitchFamily="18" charset="0"/>
              </a:rPr>
              <a:t>available where dual trace would have been better, or, </a:t>
            </a:r>
            <a:r>
              <a:rPr lang="en-US" sz="2000" dirty="0" smtClean="0">
                <a:latin typeface="Times New Roman" panose="02020603050405020304" pitchFamily="18" charset="0"/>
                <a:cs typeface="Times New Roman" panose="02020603050405020304" pitchFamily="18" charset="0"/>
              </a:rPr>
              <a:t>non availability of </a:t>
            </a:r>
            <a:r>
              <a:rPr lang="en-US" sz="2000" dirty="0">
                <a:latin typeface="Times New Roman" panose="02020603050405020304" pitchFamily="18" charset="0"/>
                <a:cs typeface="Times New Roman" panose="02020603050405020304" pitchFamily="18" charset="0"/>
              </a:rPr>
              <a:t>some important support software etc.)</a:t>
            </a:r>
          </a:p>
          <a:p>
            <a:pPr marL="574675" lvl="1" indent="-342900" algn="just">
              <a:spcBef>
                <a:spcPts val="400"/>
              </a:spcBef>
              <a:spcAft>
                <a:spcPts val="400"/>
              </a:spcAf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Action </a:t>
            </a:r>
            <a:r>
              <a:rPr lang="en-US" sz="2000" dirty="0">
                <a:latin typeface="Times New Roman" panose="02020603050405020304" pitchFamily="18" charset="0"/>
                <a:cs typeface="Times New Roman" panose="02020603050405020304" pitchFamily="18" charset="0"/>
              </a:rPr>
              <a:t>taken-Equipment up-gradation was carried out (with details </a:t>
            </a:r>
            <a:r>
              <a:rPr lang="en-US" sz="2000" dirty="0" smtClean="0">
                <a:latin typeface="Times New Roman" panose="02020603050405020304" pitchFamily="18" charset="0"/>
                <a:cs typeface="Times New Roman" panose="02020603050405020304" pitchFamily="18" charset="0"/>
              </a:rPr>
              <a:t>of upgradation)</a:t>
            </a:r>
            <a:endParaRPr lang="en-US" sz="2000" dirty="0">
              <a:latin typeface="Times New Roman" panose="02020603050405020304" pitchFamily="18" charset="0"/>
              <a:cs typeface="Times New Roman" panose="02020603050405020304" pitchFamily="18" charset="0"/>
            </a:endParaRPr>
          </a:p>
        </p:txBody>
      </p:sp>
      <p:pic>
        <p:nvPicPr>
          <p:cNvPr id="5" name="Picture 4" descr="Screen Clippi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05368" y="3390894"/>
            <a:ext cx="95263" cy="76211"/>
          </a:xfrm>
          <a:prstGeom prst="rect">
            <a:avLst/>
          </a:prstGeom>
        </p:spPr>
      </p:pic>
      <p:sp>
        <p:nvSpPr>
          <p:cNvPr id="4" name="Rectangle 3"/>
          <p:cNvSpPr/>
          <p:nvPr/>
        </p:nvSpPr>
        <p:spPr>
          <a:xfrm>
            <a:off x="333368" y="1373419"/>
            <a:ext cx="9267832" cy="769441"/>
          </a:xfrm>
          <a:prstGeom prst="rect">
            <a:avLst/>
          </a:prstGeom>
        </p:spPr>
        <p:txBody>
          <a:bodyPr wrap="square">
            <a:spAutoFit/>
          </a:bodyPr>
          <a:lstStyle/>
          <a:p>
            <a:pPr marL="463550" indent="-463550"/>
            <a:r>
              <a:rPr lang="en-US" sz="2200" b="1" dirty="0" smtClean="0">
                <a:solidFill>
                  <a:srgbClr val="0000CC"/>
                </a:solidFill>
                <a:latin typeface="Times New Roman" panose="02020603050405020304" pitchFamily="18" charset="0"/>
                <a:cs typeface="Times New Roman" panose="02020603050405020304" pitchFamily="18" charset="0"/>
              </a:rPr>
              <a:t>7.1.	Actions </a:t>
            </a:r>
            <a:r>
              <a:rPr lang="en-US" sz="2200" b="1" dirty="0">
                <a:solidFill>
                  <a:srgbClr val="0000CC"/>
                </a:solidFill>
                <a:latin typeface="Times New Roman" panose="02020603050405020304" pitchFamily="18" charset="0"/>
                <a:cs typeface="Times New Roman" panose="02020603050405020304" pitchFamily="18" charset="0"/>
              </a:rPr>
              <a:t>taken based on the results of evaluation of each of the POs &amp; </a:t>
            </a:r>
            <a:r>
              <a:rPr lang="en-US" sz="2200" b="1" dirty="0" smtClean="0">
                <a:solidFill>
                  <a:srgbClr val="0000CC"/>
                </a:solidFill>
                <a:latin typeface="Times New Roman" panose="02020603050405020304" pitchFamily="18" charset="0"/>
                <a:cs typeface="Times New Roman" panose="02020603050405020304" pitchFamily="18" charset="0"/>
              </a:rPr>
              <a:t>PSOs </a:t>
            </a:r>
            <a:endParaRPr lang="en-US" sz="2200" b="1" dirty="0">
              <a:solidFill>
                <a:srgbClr val="0000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73078292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05368" y="3390894"/>
            <a:ext cx="95263" cy="76211"/>
          </a:xfrm>
          <a:prstGeom prst="rect">
            <a:avLst/>
          </a:prstGeom>
        </p:spPr>
      </p:pic>
      <p:sp>
        <p:nvSpPr>
          <p:cNvPr id="6" name="Rectangle 5"/>
          <p:cNvSpPr/>
          <p:nvPr/>
        </p:nvSpPr>
        <p:spPr>
          <a:xfrm>
            <a:off x="428631" y="762000"/>
            <a:ext cx="9144000" cy="5386090"/>
          </a:xfrm>
          <a:prstGeom prst="rect">
            <a:avLst/>
          </a:prstGeom>
        </p:spPr>
        <p:txBody>
          <a:bodyPr wrap="square">
            <a:spAutoFit/>
          </a:bodyPr>
          <a:lstStyle/>
          <a:p>
            <a:pPr algn="just"/>
            <a:r>
              <a:rPr lang="en-US" sz="2000" b="1" dirty="0">
                <a:latin typeface="Times New Roman" panose="02020603050405020304" pitchFamily="18" charset="0"/>
                <a:cs typeface="Times New Roman" panose="02020603050405020304" pitchFamily="18" charset="0"/>
              </a:rPr>
              <a:t>Sample 2</a:t>
            </a:r>
            <a:r>
              <a:rPr lang="en-US" sz="2000" b="1" dirty="0" smtClean="0">
                <a:latin typeface="Times New Roman" panose="02020603050405020304" pitchFamily="18" charset="0"/>
                <a:cs typeface="Times New Roman" panose="02020603050405020304" pitchFamily="18" charset="0"/>
              </a:rPr>
              <a:t>:</a:t>
            </a:r>
          </a:p>
          <a:p>
            <a:pPr algn="just"/>
            <a:endParaRPr lang="en-US" sz="1200" b="1" dirty="0">
              <a:latin typeface="Times New Roman" panose="02020603050405020304" pitchFamily="18" charset="0"/>
              <a:cs typeface="Times New Roman" panose="02020603050405020304" pitchFamily="18" charset="0"/>
            </a:endParaRPr>
          </a:p>
          <a:p>
            <a:pPr marL="338138" indent="-338138" algn="jus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In </a:t>
            </a:r>
            <a:r>
              <a:rPr lang="en-US" sz="2000" dirty="0">
                <a:latin typeface="Times New Roman" panose="02020603050405020304" pitchFamily="18" charset="0"/>
                <a:cs typeface="Times New Roman" panose="02020603050405020304" pitchFamily="18" charset="0"/>
              </a:rPr>
              <a:t>a course on EM theory student performance has been consistently low </a:t>
            </a:r>
            <a:r>
              <a:rPr lang="en-US" sz="2000" dirty="0" smtClean="0">
                <a:latin typeface="Times New Roman" panose="02020603050405020304" pitchFamily="18" charset="0"/>
                <a:cs typeface="Times New Roman" panose="02020603050405020304" pitchFamily="18" charset="0"/>
              </a:rPr>
              <a:t>with respect </a:t>
            </a:r>
            <a:r>
              <a:rPr lang="en-US" sz="2000" dirty="0">
                <a:latin typeface="Times New Roman" panose="02020603050405020304" pitchFamily="18" charset="0"/>
                <a:cs typeface="Times New Roman" panose="02020603050405020304" pitchFamily="18" charset="0"/>
              </a:rPr>
              <a:t>to some COs</a:t>
            </a:r>
          </a:p>
          <a:p>
            <a:pPr marL="338138" indent="-338138" algn="jus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Analysis </a:t>
            </a:r>
            <a:r>
              <a:rPr lang="en-US" sz="2000" dirty="0">
                <a:latin typeface="Times New Roman" panose="02020603050405020304" pitchFamily="18" charset="0"/>
                <a:cs typeface="Times New Roman" panose="02020603050405020304" pitchFamily="18" charset="0"/>
              </a:rPr>
              <a:t>of answer scripts and discussions with the students revealed that </a:t>
            </a:r>
            <a:r>
              <a:rPr lang="en-US" sz="2000" dirty="0" smtClean="0">
                <a:latin typeface="Times New Roman" panose="02020603050405020304" pitchFamily="18" charset="0"/>
                <a:cs typeface="Times New Roman" panose="02020603050405020304" pitchFamily="18" charset="0"/>
              </a:rPr>
              <a:t>this could </a:t>
            </a:r>
            <a:r>
              <a:rPr lang="en-US" sz="2000" dirty="0">
                <a:latin typeface="Times New Roman" panose="02020603050405020304" pitchFamily="18" charset="0"/>
                <a:cs typeface="Times New Roman" panose="02020603050405020304" pitchFamily="18" charset="0"/>
              </a:rPr>
              <a:t>be attributed to a weaker course on vector calculus</a:t>
            </a:r>
          </a:p>
          <a:p>
            <a:pPr marL="338138" indent="-338138" algn="jus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Action </a:t>
            </a:r>
            <a:r>
              <a:rPr lang="en-US" sz="2000" dirty="0">
                <a:latin typeface="Times New Roman" panose="02020603050405020304" pitchFamily="18" charset="0"/>
                <a:cs typeface="Times New Roman" panose="02020603050405020304" pitchFamily="18" charset="0"/>
              </a:rPr>
              <a:t>taken-revision of the course syllabus was carried out (instructor/text </a:t>
            </a:r>
            <a:r>
              <a:rPr lang="en-US" sz="2000" dirty="0" smtClean="0">
                <a:latin typeface="Times New Roman" panose="02020603050405020304" pitchFamily="18" charset="0"/>
                <a:cs typeface="Times New Roman" panose="02020603050405020304" pitchFamily="18" charset="0"/>
              </a:rPr>
              <a:t>book changed </a:t>
            </a:r>
            <a:r>
              <a:rPr lang="en-US" sz="2000" dirty="0">
                <a:latin typeface="Times New Roman" panose="02020603050405020304" pitchFamily="18" charset="0"/>
                <a:cs typeface="Times New Roman" panose="02020603050405020304" pitchFamily="18" charset="0"/>
              </a:rPr>
              <a:t>too has been changed, when deemed appropriate)</a:t>
            </a:r>
          </a:p>
          <a:p>
            <a:pPr algn="just"/>
            <a:endParaRPr lang="en-US" sz="2000" b="1" dirty="0" smtClean="0">
              <a:latin typeface="Times New Roman" panose="02020603050405020304" pitchFamily="18" charset="0"/>
              <a:cs typeface="Times New Roman" panose="02020603050405020304" pitchFamily="18" charset="0"/>
            </a:endParaRPr>
          </a:p>
          <a:p>
            <a:pPr algn="just"/>
            <a:r>
              <a:rPr lang="en-US" sz="2000" b="1" dirty="0" smtClean="0">
                <a:latin typeface="Times New Roman" panose="02020603050405020304" pitchFamily="18" charset="0"/>
                <a:cs typeface="Times New Roman" panose="02020603050405020304" pitchFamily="18" charset="0"/>
              </a:rPr>
              <a:t>Sample </a:t>
            </a:r>
            <a:r>
              <a:rPr lang="en-US" sz="2000" b="1" dirty="0">
                <a:latin typeface="Times New Roman" panose="02020603050405020304" pitchFamily="18" charset="0"/>
                <a:cs typeface="Times New Roman" panose="02020603050405020304" pitchFamily="18" charset="0"/>
              </a:rPr>
              <a:t>3</a:t>
            </a:r>
            <a:r>
              <a:rPr lang="en-US" sz="2000" b="1" dirty="0" smtClean="0">
                <a:latin typeface="Times New Roman" panose="02020603050405020304" pitchFamily="18" charset="0"/>
                <a:cs typeface="Times New Roman" panose="02020603050405020304" pitchFamily="18" charset="0"/>
              </a:rPr>
              <a:t>:</a:t>
            </a:r>
          </a:p>
          <a:p>
            <a:pPr algn="just"/>
            <a:endParaRPr lang="en-US" sz="1200" b="1"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In </a:t>
            </a:r>
            <a:r>
              <a:rPr lang="en-US" sz="2000" dirty="0">
                <a:latin typeface="Times New Roman" panose="02020603050405020304" pitchFamily="18" charset="0"/>
                <a:cs typeface="Times New Roman" panose="02020603050405020304" pitchFamily="18" charset="0"/>
              </a:rPr>
              <a:t>a course that had group projects it was determined that the expectations </a:t>
            </a:r>
            <a:r>
              <a:rPr lang="en-US" sz="2000" dirty="0" smtClean="0">
                <a:latin typeface="Times New Roman" panose="02020603050405020304" pitchFamily="18" charset="0"/>
                <a:cs typeface="Times New Roman" panose="02020603050405020304" pitchFamily="18" charset="0"/>
              </a:rPr>
              <a:t>from this </a:t>
            </a:r>
            <a:r>
              <a:rPr lang="en-US" sz="2000" dirty="0">
                <a:latin typeface="Times New Roman" panose="02020603050405020304" pitchFamily="18" charset="0"/>
                <a:cs typeface="Times New Roman" panose="02020603050405020304" pitchFamily="18" charset="0"/>
              </a:rPr>
              <a:t>course about PO3 (like: “to meet the specifications with consideration </a:t>
            </a:r>
            <a:r>
              <a:rPr lang="en-US" sz="2000" dirty="0" smtClean="0">
                <a:latin typeface="Times New Roman" panose="02020603050405020304" pitchFamily="18" charset="0"/>
                <a:cs typeface="Times New Roman" panose="02020603050405020304" pitchFamily="18" charset="0"/>
              </a:rPr>
              <a:t>for the </a:t>
            </a:r>
            <a:r>
              <a:rPr lang="en-US" sz="2000" dirty="0">
                <a:latin typeface="Times New Roman" panose="02020603050405020304" pitchFamily="18" charset="0"/>
                <a:cs typeface="Times New Roman" panose="02020603050405020304" pitchFamily="18" charset="0"/>
              </a:rPr>
              <a:t>public health and safety, and the cultural, societal, and </a:t>
            </a:r>
            <a:r>
              <a:rPr lang="en-US" sz="2000" dirty="0" smtClean="0">
                <a:latin typeface="Times New Roman" panose="02020603050405020304" pitchFamily="18" charset="0"/>
                <a:cs typeface="Times New Roman" panose="02020603050405020304" pitchFamily="18" charset="0"/>
              </a:rPr>
              <a:t>environmental considerations</a:t>
            </a:r>
            <a:r>
              <a:rPr lang="en-US" sz="2000" dirty="0">
                <a:latin typeface="Times New Roman" panose="02020603050405020304" pitchFamily="18" charset="0"/>
                <a:cs typeface="Times New Roman" panose="02020603050405020304" pitchFamily="18" charset="0"/>
              </a:rPr>
              <a:t>”) were not realized as there were no discussions about </a:t>
            </a:r>
            <a:r>
              <a:rPr lang="en-US" sz="2000" dirty="0" smtClean="0">
                <a:latin typeface="Times New Roman" panose="02020603050405020304" pitchFamily="18" charset="0"/>
                <a:cs typeface="Times New Roman" panose="02020603050405020304" pitchFamily="18" charset="0"/>
              </a:rPr>
              <a:t>these aspects </a:t>
            </a:r>
            <a:r>
              <a:rPr lang="en-US" sz="2000" dirty="0">
                <a:latin typeface="Times New Roman" panose="02020603050405020304" pitchFamily="18" charset="0"/>
                <a:cs typeface="Times New Roman" panose="02020603050405020304" pitchFamily="18" charset="0"/>
              </a:rPr>
              <a:t>while planning and execution of the project</a:t>
            </a:r>
          </a:p>
          <a:p>
            <a:pPr marL="342900" indent="-342900" algn="jus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Action </a:t>
            </a:r>
            <a:r>
              <a:rPr lang="en-US" sz="2000" dirty="0">
                <a:latin typeface="Times New Roman" panose="02020603050405020304" pitchFamily="18" charset="0"/>
                <a:cs typeface="Times New Roman" panose="02020603050405020304" pitchFamily="18" charset="0"/>
              </a:rPr>
              <a:t>taken- Project planning, monitoring and evaluation included in </a:t>
            </a:r>
            <a:r>
              <a:rPr lang="en-US" sz="2000" dirty="0" smtClean="0">
                <a:latin typeface="Times New Roman" panose="02020603050405020304" pitchFamily="18" charset="0"/>
                <a:cs typeface="Times New Roman" panose="02020603050405020304" pitchFamily="18" charset="0"/>
              </a:rPr>
              <a:t>rubrics related </a:t>
            </a:r>
            <a:r>
              <a:rPr lang="en-US" sz="2000" dirty="0">
                <a:latin typeface="Times New Roman" panose="02020603050405020304" pitchFamily="18" charset="0"/>
                <a:cs typeface="Times New Roman" panose="02020603050405020304" pitchFamily="18" charset="0"/>
              </a:rPr>
              <a:t>to these </a:t>
            </a:r>
            <a:r>
              <a:rPr lang="en-US" sz="2000" dirty="0" smtClean="0">
                <a:latin typeface="Times New Roman" panose="02020603050405020304" pitchFamily="18" charset="0"/>
                <a:cs typeface="Times New Roman" panose="02020603050405020304" pitchFamily="18" charset="0"/>
              </a:rPr>
              <a:t>aspects</a:t>
            </a:r>
            <a:endParaRPr lang="en-US" sz="2000" dirty="0">
              <a:latin typeface="Times New Roman" panose="02020603050405020304" pitchFamily="18" charset="0"/>
              <a:cs typeface="Times New Roman" panose="02020603050405020304" pitchFamily="18" charset="0"/>
            </a:endParaRPr>
          </a:p>
        </p:txBody>
      </p:sp>
      <p:sp>
        <p:nvSpPr>
          <p:cNvPr id="7"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294949028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05368" y="3390894"/>
            <a:ext cx="95263" cy="76211"/>
          </a:xfrm>
          <a:prstGeom prst="rect">
            <a:avLst/>
          </a:prstGeom>
        </p:spPr>
      </p:pic>
      <p:sp>
        <p:nvSpPr>
          <p:cNvPr id="2" name="Rectangle 1"/>
          <p:cNvSpPr/>
          <p:nvPr/>
        </p:nvSpPr>
        <p:spPr>
          <a:xfrm>
            <a:off x="428631" y="762000"/>
            <a:ext cx="9144000" cy="430887"/>
          </a:xfrm>
          <a:prstGeom prst="rect">
            <a:avLst/>
          </a:prstGeom>
        </p:spPr>
        <p:txBody>
          <a:bodyPr wrap="square">
            <a:spAutoFit/>
          </a:bodyPr>
          <a:lstStyle/>
          <a:p>
            <a:r>
              <a:rPr lang="en-US" sz="2200" dirty="0">
                <a:latin typeface="Times New Roman" panose="02020603050405020304" pitchFamily="18" charset="0"/>
                <a:cs typeface="Times New Roman" panose="02020603050405020304" pitchFamily="18" charset="0"/>
              </a:rPr>
              <a:t>POs &amp; PSOs Attainment Levels and Actions for improvement – CAY</a:t>
            </a:r>
          </a:p>
        </p:txBody>
      </p:sp>
      <p:graphicFrame>
        <p:nvGraphicFramePr>
          <p:cNvPr id="4" name="Table 3"/>
          <p:cNvGraphicFramePr>
            <a:graphicFrameLocks noGrp="1"/>
          </p:cNvGraphicFramePr>
          <p:nvPr>
            <p:extLst>
              <p:ext uri="{D42A27DB-BD31-4B8C-83A1-F6EECF244321}">
                <p14:modId xmlns:p14="http://schemas.microsoft.com/office/powerpoint/2010/main" xmlns="" val="3067458863"/>
              </p:ext>
            </p:extLst>
          </p:nvPr>
        </p:nvGraphicFramePr>
        <p:xfrm>
          <a:off x="450402" y="1501145"/>
          <a:ext cx="9122229" cy="3931920"/>
        </p:xfrm>
        <a:graphic>
          <a:graphicData uri="http://schemas.openxmlformats.org/drawingml/2006/table">
            <a:tbl>
              <a:tblPr firstRow="1" bandRow="1">
                <a:tableStyleId>{5940675A-B579-460E-94D1-54222C63F5DA}</a:tableStyleId>
              </a:tblPr>
              <a:tblGrid>
                <a:gridCol w="5312229"/>
                <a:gridCol w="914400"/>
                <a:gridCol w="1371600"/>
                <a:gridCol w="1524000"/>
              </a:tblGrid>
              <a:tr h="370840">
                <a:tc>
                  <a:txBody>
                    <a:bodyPr/>
                    <a:lstStyle/>
                    <a:p>
                      <a:endParaRPr lang="en-US" dirty="0"/>
                    </a:p>
                  </a:txBody>
                  <a:tcPr/>
                </a:tc>
                <a:tc>
                  <a:txBody>
                    <a:bodyPr/>
                    <a:lstStyle/>
                    <a:p>
                      <a:r>
                        <a:rPr kumimoji="0" lang="en-US" sz="18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Target</a:t>
                      </a:r>
                    </a:p>
                    <a:p>
                      <a:r>
                        <a:rPr kumimoji="0" lang="en-US" sz="18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Level</a:t>
                      </a:r>
                      <a:endParaRPr lang="en-US" dirty="0">
                        <a:latin typeface="Times New Roman" panose="02020603050405020304" pitchFamily="18" charset="0"/>
                        <a:cs typeface="Times New Roman" panose="02020603050405020304" pitchFamily="18" charset="0"/>
                      </a:endParaRPr>
                    </a:p>
                  </a:txBody>
                  <a:tcPr/>
                </a:tc>
                <a:tc>
                  <a:txBody>
                    <a:bodyPr/>
                    <a:lstStyle/>
                    <a:p>
                      <a:r>
                        <a:rPr kumimoji="0" lang="en-US" sz="18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Attainment</a:t>
                      </a:r>
                    </a:p>
                    <a:p>
                      <a:r>
                        <a:rPr kumimoji="0" lang="en-US" sz="18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Level</a:t>
                      </a:r>
                      <a:endParaRPr lang="en-US" dirty="0">
                        <a:latin typeface="Times New Roman" panose="02020603050405020304" pitchFamily="18" charset="0"/>
                        <a:cs typeface="Times New Roman" panose="02020603050405020304" pitchFamily="18" charset="0"/>
                      </a:endParaRPr>
                    </a:p>
                  </a:txBody>
                  <a:tcPr/>
                </a:tc>
                <a:tc>
                  <a:txBody>
                    <a:bodyPr/>
                    <a:lstStyle/>
                    <a:p>
                      <a:r>
                        <a:rPr kumimoji="0" lang="en-US" sz="18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Observations</a:t>
                      </a:r>
                      <a:endParaRPr lang="en-US" dirty="0">
                        <a:latin typeface="Times New Roman" panose="02020603050405020304" pitchFamily="18" charset="0"/>
                        <a:cs typeface="Times New Roman" panose="02020603050405020304" pitchFamily="18" charset="0"/>
                      </a:endParaRPr>
                    </a:p>
                  </a:txBody>
                  <a:tcPr/>
                </a:tc>
              </a:tr>
              <a:tr h="370840">
                <a:tc>
                  <a:txBody>
                    <a:bodyPr/>
                    <a:lstStyle/>
                    <a:p>
                      <a:pPr algn="just"/>
                      <a:r>
                        <a:rPr kumimoji="0" lang="en-US" sz="18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PO1: Engineering knowledge: </a:t>
                      </a:r>
                      <a:r>
                        <a:rPr kumimoji="0" lang="en-US" sz="18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Apply the knowledge of mathematics, science, engineering fundamentals, and an engineering specialization to the solution of complex engineering problems.</a:t>
                      </a:r>
                      <a:endParaRPr lang="en-US" dirty="0">
                        <a:latin typeface="Times New Roman" panose="02020603050405020304" pitchFamily="18" charset="0"/>
                        <a:cs typeface="Times New Roman" panose="02020603050405020304" pitchFamily="18" charset="0"/>
                      </a:endParaRPr>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kumimoji="0" lang="en-US" sz="18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Action 1:</a:t>
                      </a:r>
                    </a:p>
                    <a:p>
                      <a:r>
                        <a:rPr kumimoji="0" lang="en-US" sz="18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Action n:</a:t>
                      </a:r>
                      <a:endParaRPr lang="en-US" dirty="0">
                        <a:latin typeface="Times New Roman" panose="02020603050405020304" pitchFamily="18" charset="0"/>
                        <a:cs typeface="Times New Roman" panose="02020603050405020304" pitchFamily="18" charset="0"/>
                      </a:endParaRPr>
                    </a:p>
                  </a:txBody>
                  <a:tcPr/>
                </a:tc>
                <a:tc gridSpan="3">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pPr algn="just"/>
                      <a:r>
                        <a:rPr kumimoji="0" lang="en-US" sz="18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PO2: Problem analysis: </a:t>
                      </a:r>
                      <a:r>
                        <a:rPr kumimoji="0" lang="en-US" sz="18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Identify, formulate, research literature, and analyze complex engineering problems reaching substantiated conclusions using first principles of mathematics, natural sciences, and engineering Sciences</a:t>
                      </a:r>
                      <a:endParaRPr lang="en-US" dirty="0">
                        <a:latin typeface="Times New Roman" panose="02020603050405020304" pitchFamily="18" charset="0"/>
                        <a:cs typeface="Times New Roman" panose="02020603050405020304" pitchFamily="18" charset="0"/>
                      </a:endParaRPr>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7" name="Rectangle 6"/>
          <p:cNvSpPr/>
          <p:nvPr/>
        </p:nvSpPr>
        <p:spPr>
          <a:xfrm>
            <a:off x="396834" y="5728156"/>
            <a:ext cx="9144000" cy="430887"/>
          </a:xfrm>
          <a:prstGeom prst="rect">
            <a:avLst/>
          </a:prstGeom>
        </p:spPr>
        <p:txBody>
          <a:bodyPr wrap="square">
            <a:spAutoFit/>
          </a:bodyPr>
          <a:lstStyle/>
          <a:p>
            <a:r>
              <a:rPr lang="en-US" sz="2200" dirty="0">
                <a:latin typeface="Times New Roman" panose="02020603050405020304" pitchFamily="18" charset="0"/>
                <a:cs typeface="Times New Roman" panose="02020603050405020304" pitchFamily="18" charset="0"/>
              </a:rPr>
              <a:t>Similar Tables should be presented for all POs &amp; PSOs</a:t>
            </a:r>
          </a:p>
        </p:txBody>
      </p:sp>
      <p:sp>
        <p:nvSpPr>
          <p:cNvPr id="8"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238980373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05368" y="3390894"/>
            <a:ext cx="95263" cy="76211"/>
          </a:xfrm>
          <a:prstGeom prst="rect">
            <a:avLst/>
          </a:prstGeom>
        </p:spPr>
      </p:pic>
      <p:sp>
        <p:nvSpPr>
          <p:cNvPr id="6" name="Rectangle 5"/>
          <p:cNvSpPr/>
          <p:nvPr/>
        </p:nvSpPr>
        <p:spPr>
          <a:xfrm>
            <a:off x="428631" y="782120"/>
            <a:ext cx="9144000" cy="5293757"/>
          </a:xfrm>
          <a:prstGeom prst="rect">
            <a:avLst/>
          </a:prstGeom>
        </p:spPr>
        <p:txBody>
          <a:bodyPr wrap="square">
            <a:spAutoFit/>
          </a:bodyPr>
          <a:lstStyle/>
          <a:p>
            <a:pPr marL="463550" indent="-463550" algn="just"/>
            <a:r>
              <a:rPr lang="en-US" sz="2200" b="1" dirty="0" smtClean="0">
                <a:solidFill>
                  <a:srgbClr val="0000CC"/>
                </a:solidFill>
                <a:latin typeface="Times New Roman" panose="02020603050405020304" pitchFamily="18" charset="0"/>
                <a:cs typeface="Times New Roman" panose="02020603050405020304" pitchFamily="18" charset="0"/>
              </a:rPr>
              <a:t>7.2.	Academic </a:t>
            </a:r>
            <a:r>
              <a:rPr lang="en-US" sz="2200" b="1" dirty="0">
                <a:solidFill>
                  <a:srgbClr val="0000CC"/>
                </a:solidFill>
                <a:latin typeface="Times New Roman" panose="02020603050405020304" pitchFamily="18" charset="0"/>
                <a:cs typeface="Times New Roman" panose="02020603050405020304" pitchFamily="18" charset="0"/>
              </a:rPr>
              <a:t>Audit and actions taken thereof during the period of Assessment </a:t>
            </a:r>
          </a:p>
          <a:p>
            <a:pPr marL="742950" lvl="1" indent="-28575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Assessment </a:t>
            </a:r>
            <a:r>
              <a:rPr lang="en-US" sz="2000" dirty="0">
                <a:latin typeface="Times New Roman" panose="02020603050405020304" pitchFamily="18" charset="0"/>
                <a:cs typeface="Times New Roman" panose="02020603050405020304" pitchFamily="18" charset="0"/>
              </a:rPr>
              <a:t>shall be based on conduct and actions taken in relation </a:t>
            </a:r>
            <a:r>
              <a:rPr lang="en-US" sz="2000" dirty="0" smtClean="0">
                <a:latin typeface="Times New Roman" panose="02020603050405020304" pitchFamily="18" charset="0"/>
                <a:cs typeface="Times New Roman" panose="02020603050405020304" pitchFamily="18" charset="0"/>
              </a:rPr>
              <a:t>to Continuous </a:t>
            </a:r>
            <a:r>
              <a:rPr lang="en-US" sz="2000" dirty="0">
                <a:latin typeface="Times New Roman" panose="02020603050405020304" pitchFamily="18" charset="0"/>
                <a:cs typeface="Times New Roman" panose="02020603050405020304" pitchFamily="18" charset="0"/>
              </a:rPr>
              <a:t>Improvement </a:t>
            </a:r>
            <a:endParaRPr lang="en-US" sz="2000" dirty="0" smtClean="0">
              <a:latin typeface="Times New Roman" panose="02020603050405020304" pitchFamily="18" charset="0"/>
              <a:cs typeface="Times New Roman" panose="02020603050405020304" pitchFamily="18" charset="0"/>
            </a:endParaRPr>
          </a:p>
          <a:p>
            <a:endParaRPr lang="en-US" sz="1400" b="1" dirty="0" smtClean="0"/>
          </a:p>
          <a:p>
            <a:pPr>
              <a:tabLst>
                <a:tab pos="463550" algn="l"/>
              </a:tabLst>
            </a:pPr>
            <a:r>
              <a:rPr lang="en-US" sz="2200" b="1" dirty="0">
                <a:solidFill>
                  <a:srgbClr val="0000CC"/>
                </a:solidFill>
                <a:latin typeface="Times New Roman" panose="02020603050405020304" pitchFamily="18" charset="0"/>
                <a:cs typeface="Times New Roman" panose="02020603050405020304" pitchFamily="18" charset="0"/>
              </a:rPr>
              <a:t>7.3. Improvement in Placement, Higher Studies and Entrepreneurship  </a:t>
            </a:r>
            <a:r>
              <a:rPr lang="en-US" sz="22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Assessment </a:t>
            </a:r>
            <a:r>
              <a:rPr lang="en-US" sz="2000" dirty="0">
                <a:latin typeface="Times New Roman" panose="02020603050405020304" pitchFamily="18" charset="0"/>
                <a:cs typeface="Times New Roman" panose="02020603050405020304" pitchFamily="18" charset="0"/>
              </a:rPr>
              <a:t>is based on improvement in:</a:t>
            </a:r>
          </a:p>
          <a:p>
            <a:pPr marL="742950" lvl="1" indent="-28575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Placement</a:t>
            </a:r>
            <a:r>
              <a:rPr lang="en-US" sz="2000" dirty="0">
                <a:latin typeface="Times New Roman" panose="02020603050405020304" pitchFamily="18" charset="0"/>
                <a:cs typeface="Times New Roman" panose="02020603050405020304" pitchFamily="18" charset="0"/>
              </a:rPr>
              <a:t>: number, quality placement, core industry, pay packages etc. </a:t>
            </a: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Higher </a:t>
            </a:r>
            <a:r>
              <a:rPr lang="en-US" sz="2000" dirty="0">
                <a:latin typeface="Times New Roman" panose="02020603050405020304" pitchFamily="18" charset="0"/>
                <a:cs typeface="Times New Roman" panose="02020603050405020304" pitchFamily="18" charset="0"/>
              </a:rPr>
              <a:t>studies: performance in GATE, GRE, GMAT, CAT etc., </a:t>
            </a:r>
            <a:r>
              <a:rPr lang="en-US" sz="2000" dirty="0" smtClean="0">
                <a:latin typeface="Times New Roman" panose="02020603050405020304" pitchFamily="18" charset="0"/>
                <a:cs typeface="Times New Roman" panose="02020603050405020304" pitchFamily="18" charset="0"/>
              </a:rPr>
              <a:t>and admissions </a:t>
            </a:r>
            <a:r>
              <a:rPr lang="en-US" sz="2000" dirty="0">
                <a:latin typeface="Times New Roman" panose="02020603050405020304" pitchFamily="18" charset="0"/>
                <a:cs typeface="Times New Roman" panose="02020603050405020304" pitchFamily="18" charset="0"/>
              </a:rPr>
              <a:t>in premier institutions </a:t>
            </a: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Entrepreneurs</a:t>
            </a:r>
          </a:p>
          <a:p>
            <a:pPr lvl="1"/>
            <a:endParaRPr lang="en-US" dirty="0">
              <a:latin typeface="Times New Roman" panose="02020603050405020304" pitchFamily="18" charset="0"/>
              <a:cs typeface="Times New Roman" panose="02020603050405020304" pitchFamily="18" charset="0"/>
            </a:endParaRPr>
          </a:p>
          <a:p>
            <a:r>
              <a:rPr lang="en-US" sz="2200" b="1" dirty="0">
                <a:solidFill>
                  <a:srgbClr val="0000CC"/>
                </a:solidFill>
                <a:latin typeface="Times New Roman" panose="02020603050405020304" pitchFamily="18" charset="0"/>
                <a:cs typeface="Times New Roman" panose="02020603050405020304" pitchFamily="18" charset="0"/>
              </a:rPr>
              <a:t>7.4. Improvement in the quality of students admitted to the program </a:t>
            </a:r>
          </a:p>
          <a:p>
            <a:pPr algn="just">
              <a:tabLst>
                <a:tab pos="463550" algn="l"/>
              </a:tabLst>
            </a:pPr>
            <a:r>
              <a:rPr lang="en-US" sz="2200" dirty="0">
                <a:latin typeface="Times New Roman" panose="02020603050405020304" pitchFamily="18" charset="0"/>
                <a:cs typeface="Times New Roman" panose="02020603050405020304" pitchFamily="18" charset="0"/>
              </a:rPr>
              <a:t>	</a:t>
            </a:r>
            <a:r>
              <a:rPr lang="en-US" dirty="0" smtClean="0"/>
              <a:t>Assessment </a:t>
            </a:r>
            <a:r>
              <a:rPr lang="en-US" dirty="0"/>
              <a:t>is based on improvement in terms of ranks/score in </a:t>
            </a:r>
            <a:r>
              <a:rPr lang="en-US" dirty="0" smtClean="0"/>
              <a:t>qualifying-</a:t>
            </a:r>
          </a:p>
          <a:p>
            <a:pPr marL="684213" lvl="1" indent="-285750" algn="just">
              <a:buFont typeface="Arial" panose="020B0604020202020204" pitchFamily="34" charset="0"/>
              <a:buChar char="•"/>
              <a:tabLst>
                <a:tab pos="463550" algn="l"/>
              </a:tabLst>
            </a:pPr>
            <a:r>
              <a:rPr lang="en-US" dirty="0" smtClean="0"/>
              <a:t>State level/National </a:t>
            </a:r>
            <a:r>
              <a:rPr lang="en-US" dirty="0"/>
              <a:t>level entrances tests</a:t>
            </a:r>
          </a:p>
          <a:p>
            <a:pPr marL="684213" lvl="1" indent="-285750" algn="just">
              <a:buFont typeface="Arial" panose="020B0604020202020204" pitchFamily="34" charset="0"/>
              <a:buChar char="•"/>
            </a:pPr>
            <a:r>
              <a:rPr lang="en-US" dirty="0" smtClean="0"/>
              <a:t>Percentage </a:t>
            </a:r>
            <a:r>
              <a:rPr lang="en-US" dirty="0"/>
              <a:t>marks in Physics, Chemistry and Mathematics in 12th Standard</a:t>
            </a:r>
          </a:p>
          <a:p>
            <a:pPr marL="684213" lvl="1" indent="-285750" algn="just">
              <a:buFont typeface="Arial" panose="020B0604020202020204" pitchFamily="34" charset="0"/>
              <a:buChar char="•"/>
            </a:pPr>
            <a:r>
              <a:rPr lang="en-US" dirty="0" smtClean="0"/>
              <a:t>Percentage </a:t>
            </a:r>
            <a:r>
              <a:rPr lang="en-US" dirty="0"/>
              <a:t>marks of the lateral entry students</a:t>
            </a:r>
          </a:p>
        </p:txBody>
      </p:sp>
      <p:sp>
        <p:nvSpPr>
          <p:cNvPr id="7"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42885934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336556" y="533400"/>
            <a:ext cx="9328150" cy="304800"/>
          </a:xfrm>
        </p:spPr>
        <p:txBody>
          <a:bodyPr>
            <a:noAutofit/>
          </a:bodyPr>
          <a:lstStyle/>
          <a:p>
            <a:pPr algn="l"/>
            <a:r>
              <a:rPr lang="en-US" sz="2000" b="1" dirty="0">
                <a:solidFill>
                  <a:srgbClr val="FF0000"/>
                </a:solidFill>
                <a:latin typeface="Cambria" panose="02040503050406030204" pitchFamily="18" charset="0"/>
              </a:rPr>
              <a:t>CRITERION 8: First Year Academics</a:t>
            </a:r>
          </a:p>
        </p:txBody>
      </p:sp>
      <p:pic>
        <p:nvPicPr>
          <p:cNvPr id="5" name="Picture 4" descr="Screen Clippi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05368" y="3390894"/>
            <a:ext cx="95263" cy="76211"/>
          </a:xfrm>
          <a:prstGeom prst="rect">
            <a:avLst/>
          </a:prstGeom>
        </p:spPr>
      </p:pic>
      <p:sp>
        <p:nvSpPr>
          <p:cNvPr id="2" name="Rectangle 1"/>
          <p:cNvSpPr/>
          <p:nvPr/>
        </p:nvSpPr>
        <p:spPr>
          <a:xfrm>
            <a:off x="457200" y="1447800"/>
            <a:ext cx="9220200" cy="4862870"/>
          </a:xfrm>
          <a:prstGeom prst="rect">
            <a:avLst/>
          </a:prstGeom>
        </p:spPr>
        <p:txBody>
          <a:bodyPr wrap="square">
            <a:spAutoFit/>
          </a:bodyPr>
          <a:lstStyle/>
          <a:p>
            <a:r>
              <a:rPr lang="en-US" sz="2200" b="1" dirty="0">
                <a:solidFill>
                  <a:srgbClr val="0000CC"/>
                </a:solidFill>
                <a:latin typeface="Times New Roman" panose="02020603050405020304" pitchFamily="18" charset="0"/>
                <a:cs typeface="Times New Roman" panose="02020603050405020304" pitchFamily="18" charset="0"/>
              </a:rPr>
              <a:t>8.1. First Year Student-Faculty Ratio (FYSFR)</a:t>
            </a:r>
          </a:p>
          <a:p>
            <a:pPr marL="511175"/>
            <a:r>
              <a:rPr lang="en-US" sz="2000" dirty="0" smtClean="0">
                <a:latin typeface="Times New Roman" panose="02020603050405020304" pitchFamily="18" charset="0"/>
                <a:cs typeface="Times New Roman" panose="02020603050405020304" pitchFamily="18" charset="0"/>
              </a:rPr>
              <a:t>Assessment </a:t>
            </a:r>
            <a:r>
              <a:rPr lang="en-US" sz="2000" dirty="0">
                <a:latin typeface="Times New Roman" panose="02020603050405020304" pitchFamily="18" charset="0"/>
                <a:cs typeface="Times New Roman" panose="02020603050405020304" pitchFamily="18" charset="0"/>
              </a:rPr>
              <a:t>= (5 × 15)/Average FYSFR (Limited to Max. 5)</a:t>
            </a:r>
          </a:p>
          <a:p>
            <a:endParaRPr lang="en-US" dirty="0"/>
          </a:p>
          <a:p>
            <a:r>
              <a:rPr lang="en-US" sz="2200" b="1" dirty="0">
                <a:solidFill>
                  <a:srgbClr val="0000CC"/>
                </a:solidFill>
                <a:latin typeface="Times New Roman" panose="02020603050405020304" pitchFamily="18" charset="0"/>
                <a:cs typeface="Times New Roman" panose="02020603050405020304" pitchFamily="18" charset="0"/>
              </a:rPr>
              <a:t>8.2. Qualification of Faculty Teaching First Year Common Courses</a:t>
            </a:r>
          </a:p>
          <a:p>
            <a:pPr lvl="1"/>
            <a:r>
              <a:rPr lang="en-US" sz="2000" dirty="0">
                <a:latin typeface="Times New Roman" panose="02020603050405020304" pitchFamily="18" charset="0"/>
                <a:cs typeface="Times New Roman" panose="02020603050405020304" pitchFamily="18" charset="0"/>
              </a:rPr>
              <a:t>Assessment of qualification = (5x +3y)/RF</a:t>
            </a:r>
          </a:p>
          <a:p>
            <a:pPr lvl="1"/>
            <a:r>
              <a:rPr lang="en-US" sz="2000" dirty="0">
                <a:latin typeface="Times New Roman" panose="02020603050405020304" pitchFamily="18" charset="0"/>
                <a:cs typeface="Times New Roman" panose="02020603050405020304" pitchFamily="18" charset="0"/>
              </a:rPr>
              <a:t>x= Number of Regular Faculty with </a:t>
            </a:r>
            <a:r>
              <a:rPr lang="en-US" sz="2000" dirty="0" err="1">
                <a:latin typeface="Times New Roman" panose="02020603050405020304" pitchFamily="18" charset="0"/>
                <a:cs typeface="Times New Roman" panose="02020603050405020304" pitchFamily="18" charset="0"/>
              </a:rPr>
              <a:t>Ph.D</a:t>
            </a:r>
            <a:endParaRPr lang="en-US" sz="2000" dirty="0">
              <a:latin typeface="Times New Roman" panose="02020603050405020304" pitchFamily="18" charset="0"/>
              <a:cs typeface="Times New Roman" panose="02020603050405020304" pitchFamily="18" charset="0"/>
            </a:endParaRPr>
          </a:p>
          <a:p>
            <a:pPr lvl="1"/>
            <a:r>
              <a:rPr lang="en-US" sz="2000" dirty="0">
                <a:latin typeface="Times New Roman" panose="02020603050405020304" pitchFamily="18" charset="0"/>
                <a:cs typeface="Times New Roman" panose="02020603050405020304" pitchFamily="18" charset="0"/>
              </a:rPr>
              <a:t>y = Number of Regular Faculty with Post-graduate qualification</a:t>
            </a:r>
          </a:p>
          <a:p>
            <a:pPr lvl="1"/>
            <a:r>
              <a:rPr lang="en-US" sz="2000" dirty="0">
                <a:latin typeface="Times New Roman" panose="02020603050405020304" pitchFamily="18" charset="0"/>
                <a:cs typeface="Times New Roman" panose="02020603050405020304" pitchFamily="18" charset="0"/>
              </a:rPr>
              <a:t>RF= Number of faculty members required as per </a:t>
            </a:r>
            <a:r>
              <a:rPr lang="en-US" sz="2000">
                <a:latin typeface="Times New Roman" panose="02020603050405020304" pitchFamily="18" charset="0"/>
                <a:cs typeface="Times New Roman" panose="02020603050405020304" pitchFamily="18" charset="0"/>
              </a:rPr>
              <a:t>SFR </a:t>
            </a:r>
            <a:r>
              <a:rPr lang="en-US" sz="2000" smtClean="0">
                <a:latin typeface="Times New Roman" panose="02020603050405020304" pitchFamily="18" charset="0"/>
                <a:cs typeface="Times New Roman" panose="02020603050405020304" pitchFamily="18" charset="0"/>
              </a:rPr>
              <a:t>of 20::1</a:t>
            </a:r>
            <a:endParaRPr lang="en-US" sz="2000" dirty="0">
              <a:latin typeface="Times New Roman" panose="02020603050405020304" pitchFamily="18" charset="0"/>
              <a:cs typeface="Times New Roman" panose="02020603050405020304" pitchFamily="18" charset="0"/>
            </a:endParaRPr>
          </a:p>
          <a:p>
            <a:endParaRPr lang="en-US" dirty="0"/>
          </a:p>
          <a:p>
            <a:r>
              <a:rPr lang="en-US" sz="2200" b="1" dirty="0">
                <a:solidFill>
                  <a:srgbClr val="0000CC"/>
                </a:solidFill>
                <a:latin typeface="Times New Roman" panose="02020603050405020304" pitchFamily="18" charset="0"/>
                <a:cs typeface="Times New Roman" panose="02020603050405020304" pitchFamily="18" charset="0"/>
              </a:rPr>
              <a:t>8.3. First Year Academic Performance </a:t>
            </a:r>
          </a:p>
          <a:p>
            <a:pPr marL="463550" algn="just"/>
            <a:r>
              <a:rPr lang="en-US" sz="2000" dirty="0" smtClean="0">
                <a:latin typeface="Times New Roman" panose="02020603050405020304" pitchFamily="18" charset="0"/>
                <a:cs typeface="Times New Roman" panose="02020603050405020304" pitchFamily="18" charset="0"/>
              </a:rPr>
              <a:t>Academic </a:t>
            </a:r>
            <a:r>
              <a:rPr lang="en-US" sz="2000" dirty="0">
                <a:latin typeface="Times New Roman" panose="02020603050405020304" pitchFamily="18" charset="0"/>
                <a:cs typeface="Times New Roman" panose="02020603050405020304" pitchFamily="18" charset="0"/>
              </a:rPr>
              <a:t>Performance = ((Mean of 1st Year Grade Point Average of all </a:t>
            </a:r>
            <a:r>
              <a:rPr lang="en-US" sz="2000" dirty="0" smtClean="0">
                <a:latin typeface="Times New Roman" panose="02020603050405020304" pitchFamily="18" charset="0"/>
                <a:cs typeface="Times New Roman" panose="02020603050405020304" pitchFamily="18" charset="0"/>
              </a:rPr>
              <a:t>successful Students </a:t>
            </a:r>
            <a:r>
              <a:rPr lang="en-US" sz="2000" dirty="0">
                <a:latin typeface="Times New Roman" panose="02020603050405020304" pitchFamily="18" charset="0"/>
                <a:cs typeface="Times New Roman" panose="02020603050405020304" pitchFamily="18" charset="0"/>
              </a:rPr>
              <a:t>on a 10 point scale) or (Mean of the percentage of marks in First Year of all successful students/10)) x (number of successful students/number of students appeared in the examination)</a:t>
            </a:r>
          </a:p>
          <a:p>
            <a:pPr marL="463550"/>
            <a:r>
              <a:rPr lang="en-US" sz="2000" b="1" i="1" dirty="0">
                <a:latin typeface="Times New Roman" panose="02020603050405020304" pitchFamily="18" charset="0"/>
                <a:cs typeface="Times New Roman" panose="02020603050405020304" pitchFamily="18" charset="0"/>
              </a:rPr>
              <a:t>Successful students are those who are permitted to proceed to the Second year</a:t>
            </a:r>
          </a:p>
        </p:txBody>
      </p:sp>
    </p:spTree>
    <p:extLst>
      <p:ext uri="{BB962C8B-B14F-4D97-AF65-F5344CB8AC3E}">
        <p14:creationId xmlns:p14="http://schemas.microsoft.com/office/powerpoint/2010/main" xmlns="" val="243278119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05368" y="3390894"/>
            <a:ext cx="95263" cy="76211"/>
          </a:xfrm>
          <a:prstGeom prst="rect">
            <a:avLst/>
          </a:prstGeom>
        </p:spPr>
      </p:pic>
      <p:sp>
        <p:nvSpPr>
          <p:cNvPr id="4" name="Rectangle 3"/>
          <p:cNvSpPr/>
          <p:nvPr/>
        </p:nvSpPr>
        <p:spPr>
          <a:xfrm>
            <a:off x="457199" y="783134"/>
            <a:ext cx="8991600" cy="5693866"/>
          </a:xfrm>
          <a:prstGeom prst="rect">
            <a:avLst/>
          </a:prstGeom>
        </p:spPr>
        <p:txBody>
          <a:bodyPr wrap="square">
            <a:spAutoFit/>
          </a:bodyPr>
          <a:lstStyle/>
          <a:p>
            <a:r>
              <a:rPr lang="en-US" sz="2200" b="1" dirty="0">
                <a:solidFill>
                  <a:srgbClr val="0000CC"/>
                </a:solidFill>
                <a:latin typeface="Times New Roman" panose="02020603050405020304" pitchFamily="18" charset="0"/>
                <a:cs typeface="Times New Roman" panose="02020603050405020304" pitchFamily="18" charset="0"/>
              </a:rPr>
              <a:t>8.4. Attainment of Course Outcomes of first year courses </a:t>
            </a:r>
          </a:p>
          <a:p>
            <a:pPr marL="688975" indent="-688975" algn="just"/>
            <a:r>
              <a:rPr lang="en-US" sz="2000" dirty="0">
                <a:solidFill>
                  <a:srgbClr val="FF0000"/>
                </a:solidFill>
                <a:latin typeface="Times New Roman" panose="02020603050405020304" pitchFamily="18" charset="0"/>
                <a:cs typeface="Times New Roman" panose="02020603050405020304" pitchFamily="18" charset="0"/>
              </a:rPr>
              <a:t>8.4.1. Describe the assessment processes used to gather the data upon which the evaluation of Course Outcomes of first year is done </a:t>
            </a:r>
          </a:p>
          <a:p>
            <a:pPr marL="463550"/>
            <a:r>
              <a:rPr lang="en-US" sz="1900" dirty="0" smtClean="0">
                <a:latin typeface="Times New Roman" panose="02020603050405020304" pitchFamily="18" charset="0"/>
                <a:cs typeface="Times New Roman" panose="02020603050405020304" pitchFamily="18" charset="0"/>
              </a:rPr>
              <a:t>Examples </a:t>
            </a:r>
            <a:r>
              <a:rPr lang="en-US" sz="1900" dirty="0">
                <a:latin typeface="Times New Roman" panose="02020603050405020304" pitchFamily="18" charset="0"/>
                <a:cs typeface="Times New Roman" panose="02020603050405020304" pitchFamily="18" charset="0"/>
              </a:rPr>
              <a:t>of data collection processes may include, but are not limited to –</a:t>
            </a:r>
          </a:p>
          <a:p>
            <a:pPr marL="1257300" lvl="2" indent="-342900">
              <a:buFont typeface="Arial" panose="020B0604020202020204" pitchFamily="34" charset="0"/>
              <a:buChar char="•"/>
            </a:pPr>
            <a:r>
              <a:rPr lang="en-US" sz="1900" dirty="0" smtClean="0">
                <a:latin typeface="Times New Roman" panose="02020603050405020304" pitchFamily="18" charset="0"/>
                <a:cs typeface="Times New Roman" panose="02020603050405020304" pitchFamily="18" charset="0"/>
              </a:rPr>
              <a:t>Specific </a:t>
            </a:r>
            <a:r>
              <a:rPr lang="en-US" sz="1900" dirty="0">
                <a:latin typeface="Times New Roman" panose="02020603050405020304" pitchFamily="18" charset="0"/>
                <a:cs typeface="Times New Roman" panose="02020603050405020304" pitchFamily="18" charset="0"/>
              </a:rPr>
              <a:t>exam questions</a:t>
            </a:r>
          </a:p>
          <a:p>
            <a:pPr marL="1257300" lvl="2" indent="-342900">
              <a:buFont typeface="Arial" panose="020B0604020202020204" pitchFamily="34" charset="0"/>
              <a:buChar char="•"/>
            </a:pPr>
            <a:r>
              <a:rPr lang="en-US" sz="1900" dirty="0" smtClean="0">
                <a:latin typeface="Times New Roman" panose="02020603050405020304" pitchFamily="18" charset="0"/>
                <a:cs typeface="Times New Roman" panose="02020603050405020304" pitchFamily="18" charset="0"/>
              </a:rPr>
              <a:t>Laboratory </a:t>
            </a:r>
            <a:r>
              <a:rPr lang="en-US" sz="1900" dirty="0">
                <a:latin typeface="Times New Roman" panose="02020603050405020304" pitchFamily="18" charset="0"/>
                <a:cs typeface="Times New Roman" panose="02020603050405020304" pitchFamily="18" charset="0"/>
              </a:rPr>
              <a:t>tests</a:t>
            </a:r>
          </a:p>
          <a:p>
            <a:pPr marL="1257300" lvl="2" indent="-342900">
              <a:buFont typeface="Arial" panose="020B0604020202020204" pitchFamily="34" charset="0"/>
              <a:buChar char="•"/>
            </a:pPr>
            <a:r>
              <a:rPr lang="en-US" sz="1900" dirty="0" smtClean="0">
                <a:latin typeface="Times New Roman" panose="02020603050405020304" pitchFamily="18" charset="0"/>
                <a:cs typeface="Times New Roman" panose="02020603050405020304" pitchFamily="18" charset="0"/>
              </a:rPr>
              <a:t>Internally </a:t>
            </a:r>
            <a:r>
              <a:rPr lang="en-US" sz="1900" dirty="0">
                <a:latin typeface="Times New Roman" panose="02020603050405020304" pitchFamily="18" charset="0"/>
                <a:cs typeface="Times New Roman" panose="02020603050405020304" pitchFamily="18" charset="0"/>
              </a:rPr>
              <a:t>developed assessment exams</a:t>
            </a:r>
          </a:p>
          <a:p>
            <a:pPr marL="1257300" lvl="2" indent="-342900">
              <a:buFont typeface="Arial" panose="020B0604020202020204" pitchFamily="34" charset="0"/>
              <a:buChar char="•"/>
            </a:pPr>
            <a:r>
              <a:rPr lang="en-US" sz="1900" dirty="0" smtClean="0">
                <a:latin typeface="Times New Roman" panose="02020603050405020304" pitchFamily="18" charset="0"/>
                <a:cs typeface="Times New Roman" panose="02020603050405020304" pitchFamily="18" charset="0"/>
              </a:rPr>
              <a:t>Oral </a:t>
            </a:r>
            <a:r>
              <a:rPr lang="en-US" sz="1900" dirty="0">
                <a:latin typeface="Times New Roman" panose="02020603050405020304" pitchFamily="18" charset="0"/>
                <a:cs typeface="Times New Roman" panose="02020603050405020304" pitchFamily="18" charset="0"/>
              </a:rPr>
              <a:t>exams</a:t>
            </a:r>
          </a:p>
          <a:p>
            <a:pPr marL="1257300" lvl="2" indent="-342900">
              <a:buFont typeface="Arial" panose="020B0604020202020204" pitchFamily="34" charset="0"/>
              <a:buChar char="•"/>
            </a:pPr>
            <a:r>
              <a:rPr lang="en-US" sz="1900" dirty="0" smtClean="0">
                <a:latin typeface="Times New Roman" panose="02020603050405020304" pitchFamily="18" charset="0"/>
                <a:cs typeface="Times New Roman" panose="02020603050405020304" pitchFamily="18" charset="0"/>
              </a:rPr>
              <a:t>Assignments</a:t>
            </a:r>
            <a:endParaRPr lang="en-US" sz="1900" dirty="0">
              <a:latin typeface="Times New Roman" panose="02020603050405020304" pitchFamily="18" charset="0"/>
              <a:cs typeface="Times New Roman" panose="02020603050405020304" pitchFamily="18" charset="0"/>
            </a:endParaRPr>
          </a:p>
          <a:p>
            <a:pPr marL="1257300" lvl="2" indent="-342900">
              <a:buFont typeface="Arial" panose="020B0604020202020204" pitchFamily="34" charset="0"/>
              <a:buChar char="•"/>
            </a:pPr>
            <a:r>
              <a:rPr lang="en-US" sz="1900" dirty="0" smtClean="0">
                <a:latin typeface="Times New Roman" panose="02020603050405020304" pitchFamily="18" charset="0"/>
                <a:cs typeface="Times New Roman" panose="02020603050405020304" pitchFamily="18" charset="0"/>
              </a:rPr>
              <a:t>Presentations</a:t>
            </a:r>
            <a:endParaRPr lang="en-US" sz="1900" dirty="0">
              <a:latin typeface="Times New Roman" panose="02020603050405020304" pitchFamily="18" charset="0"/>
              <a:cs typeface="Times New Roman" panose="02020603050405020304" pitchFamily="18" charset="0"/>
            </a:endParaRPr>
          </a:p>
          <a:p>
            <a:pPr marL="1257300" lvl="2" indent="-342900">
              <a:buFont typeface="Arial" panose="020B0604020202020204" pitchFamily="34" charset="0"/>
              <a:buChar char="•"/>
            </a:pPr>
            <a:r>
              <a:rPr lang="en-US" sz="1900" dirty="0" smtClean="0">
                <a:latin typeface="Times New Roman" panose="02020603050405020304" pitchFamily="18" charset="0"/>
                <a:cs typeface="Times New Roman" panose="02020603050405020304" pitchFamily="18" charset="0"/>
              </a:rPr>
              <a:t>Tutorial </a:t>
            </a:r>
            <a:r>
              <a:rPr lang="en-US" sz="1900" dirty="0">
                <a:latin typeface="Times New Roman" panose="02020603050405020304" pitchFamily="18" charset="0"/>
                <a:cs typeface="Times New Roman" panose="02020603050405020304" pitchFamily="18" charset="0"/>
              </a:rPr>
              <a:t>sheets etc</a:t>
            </a:r>
            <a:r>
              <a:rPr lang="en-US" sz="1900" dirty="0" smtClean="0">
                <a:latin typeface="Times New Roman" panose="02020603050405020304" pitchFamily="18" charset="0"/>
                <a:cs typeface="Times New Roman" panose="02020603050405020304" pitchFamily="18" charset="0"/>
              </a:rPr>
              <a:t>.</a:t>
            </a:r>
          </a:p>
          <a:p>
            <a:pPr lvl="1"/>
            <a:endParaRPr lang="en-US" sz="1600" dirty="0">
              <a:latin typeface="Times New Roman" panose="02020603050405020304" pitchFamily="18" charset="0"/>
              <a:cs typeface="Times New Roman" panose="02020603050405020304" pitchFamily="18" charset="0"/>
            </a:endParaRPr>
          </a:p>
          <a:p>
            <a:r>
              <a:rPr lang="en-US" sz="2000" dirty="0">
                <a:solidFill>
                  <a:srgbClr val="FF0000"/>
                </a:solidFill>
                <a:latin typeface="Times New Roman" panose="02020603050405020304" pitchFamily="18" charset="0"/>
                <a:cs typeface="Times New Roman" panose="02020603050405020304" pitchFamily="18" charset="0"/>
              </a:rPr>
              <a:t>8.4.2. Record the attainment of Course Outcomes of all first year courses </a:t>
            </a:r>
          </a:p>
          <a:p>
            <a:r>
              <a:rPr lang="en-US" sz="1900" b="1" i="1" dirty="0">
                <a:latin typeface="Times New Roman" panose="02020603050405020304" pitchFamily="18" charset="0"/>
                <a:cs typeface="Times New Roman" panose="02020603050405020304" pitchFamily="18" charset="0"/>
              </a:rPr>
              <a:t>Program shall have set attainment levels for all first year courses.</a:t>
            </a:r>
          </a:p>
          <a:p>
            <a:pPr marL="742950" lvl="1" indent="-285750" algn="just">
              <a:buFont typeface="Arial" panose="020B0604020202020204" pitchFamily="34" charset="0"/>
              <a:buChar char="•"/>
            </a:pPr>
            <a:r>
              <a:rPr lang="en-US" sz="1900" i="1" dirty="0" smtClean="0">
                <a:latin typeface="Times New Roman" panose="02020603050405020304" pitchFamily="18" charset="0"/>
                <a:cs typeface="Times New Roman" panose="02020603050405020304" pitchFamily="18" charset="0"/>
              </a:rPr>
              <a:t>The </a:t>
            </a:r>
            <a:r>
              <a:rPr lang="en-US" sz="1900" i="1" dirty="0">
                <a:latin typeface="Times New Roman" panose="02020603050405020304" pitchFamily="18" charset="0"/>
                <a:cs typeface="Times New Roman" panose="02020603050405020304" pitchFamily="18" charset="0"/>
              </a:rPr>
              <a:t>attainment levels shall be set considering average performance levels in </a:t>
            </a:r>
            <a:r>
              <a:rPr lang="en-US" sz="1900" i="1" dirty="0" smtClean="0">
                <a:latin typeface="Times New Roman" panose="02020603050405020304" pitchFamily="18" charset="0"/>
                <a:cs typeface="Times New Roman" panose="02020603050405020304" pitchFamily="18" charset="0"/>
              </a:rPr>
              <a:t>the University Examination </a:t>
            </a:r>
            <a:r>
              <a:rPr lang="en-US" sz="1900" i="1" dirty="0">
                <a:latin typeface="Times New Roman" panose="02020603050405020304" pitchFamily="18" charset="0"/>
                <a:cs typeface="Times New Roman" panose="02020603050405020304" pitchFamily="18" charset="0"/>
              </a:rPr>
              <a:t>or any higher value set as target for the assessment years.</a:t>
            </a:r>
          </a:p>
          <a:p>
            <a:pPr marL="742950" lvl="1" indent="-285750" algn="just">
              <a:buFont typeface="Arial" panose="020B0604020202020204" pitchFamily="34" charset="0"/>
              <a:buChar char="•"/>
            </a:pPr>
            <a:r>
              <a:rPr lang="en-US" sz="1900" i="1" dirty="0" smtClean="0">
                <a:latin typeface="Times New Roman" panose="02020603050405020304" pitchFamily="18" charset="0"/>
                <a:cs typeface="Times New Roman" panose="02020603050405020304" pitchFamily="18" charset="0"/>
              </a:rPr>
              <a:t>Attainment </a:t>
            </a:r>
            <a:r>
              <a:rPr lang="en-US" sz="1900" i="1" dirty="0">
                <a:latin typeface="Times New Roman" panose="02020603050405020304" pitchFamily="18" charset="0"/>
                <a:cs typeface="Times New Roman" panose="02020603050405020304" pitchFamily="18" charset="0"/>
              </a:rPr>
              <a:t>level is to be measured in terms of student performance in </a:t>
            </a:r>
            <a:r>
              <a:rPr lang="en-US" sz="1900" i="1" dirty="0" smtClean="0">
                <a:latin typeface="Times New Roman" panose="02020603050405020304" pitchFamily="18" charset="0"/>
                <a:cs typeface="Times New Roman" panose="02020603050405020304" pitchFamily="18" charset="0"/>
              </a:rPr>
              <a:t>internal assessments </a:t>
            </a:r>
            <a:r>
              <a:rPr lang="en-US" sz="1900" i="1" dirty="0">
                <a:latin typeface="Times New Roman" panose="02020603050405020304" pitchFamily="18" charset="0"/>
                <a:cs typeface="Times New Roman" panose="02020603050405020304" pitchFamily="18" charset="0"/>
              </a:rPr>
              <a:t>with respect the COs of a subject plus the performance in </a:t>
            </a:r>
            <a:r>
              <a:rPr lang="en-US" sz="1900" i="1" dirty="0" smtClean="0">
                <a:latin typeface="Times New Roman" panose="02020603050405020304" pitchFamily="18" charset="0"/>
                <a:cs typeface="Times New Roman" panose="02020603050405020304" pitchFamily="18" charset="0"/>
              </a:rPr>
              <a:t>the University </a:t>
            </a:r>
            <a:r>
              <a:rPr lang="en-US" sz="1900" i="1" dirty="0">
                <a:latin typeface="Times New Roman" panose="02020603050405020304" pitchFamily="18" charset="0"/>
                <a:cs typeface="Times New Roman" panose="02020603050405020304" pitchFamily="18" charset="0"/>
              </a:rPr>
              <a:t>examination</a:t>
            </a:r>
            <a:endParaRPr lang="en-US" sz="1900" dirty="0">
              <a:latin typeface="Times New Roman" panose="02020603050405020304" pitchFamily="18" charset="0"/>
              <a:cs typeface="Times New Roman" panose="02020603050405020304" pitchFamily="18" charset="0"/>
            </a:endParaRPr>
          </a:p>
        </p:txBody>
      </p:sp>
      <p:sp>
        <p:nvSpPr>
          <p:cNvPr id="6"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350486225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05368" y="3390894"/>
            <a:ext cx="95263" cy="76211"/>
          </a:xfrm>
          <a:prstGeom prst="rect">
            <a:avLst/>
          </a:prstGeom>
        </p:spPr>
      </p:pic>
      <p:sp>
        <p:nvSpPr>
          <p:cNvPr id="2" name="Rectangle 1"/>
          <p:cNvSpPr/>
          <p:nvPr/>
        </p:nvSpPr>
        <p:spPr>
          <a:xfrm>
            <a:off x="464126" y="914400"/>
            <a:ext cx="9041081" cy="2769989"/>
          </a:xfrm>
          <a:prstGeom prst="rect">
            <a:avLst/>
          </a:prstGeom>
        </p:spPr>
        <p:txBody>
          <a:bodyPr wrap="square">
            <a:spAutoFit/>
          </a:bodyPr>
          <a:lstStyle/>
          <a:p>
            <a:r>
              <a:rPr lang="en-US" sz="2200" b="1" dirty="0">
                <a:solidFill>
                  <a:srgbClr val="0000CC"/>
                </a:solidFill>
                <a:latin typeface="Times New Roman" panose="02020603050405020304" pitchFamily="18" charset="0"/>
                <a:cs typeface="Times New Roman" panose="02020603050405020304" pitchFamily="18" charset="0"/>
              </a:rPr>
              <a:t>8.5. Attainment of Program Outcomes of all first year courses </a:t>
            </a:r>
          </a:p>
          <a:p>
            <a:r>
              <a:rPr lang="en-US" sz="1200" dirty="0" smtClean="0">
                <a:latin typeface="Times New Roman" panose="02020603050405020304" pitchFamily="18" charset="0"/>
                <a:cs typeface="Times New Roman" panose="02020603050405020304" pitchFamily="18" charset="0"/>
              </a:rPr>
              <a:t> </a:t>
            </a:r>
            <a:endParaRPr lang="en-US" sz="1200" dirty="0">
              <a:latin typeface="Times New Roman" panose="02020603050405020304" pitchFamily="18" charset="0"/>
              <a:cs typeface="Times New Roman" panose="02020603050405020304" pitchFamily="18" charset="0"/>
            </a:endParaRPr>
          </a:p>
          <a:p>
            <a:pPr marL="795338" indent="-795338"/>
            <a:r>
              <a:rPr lang="en-US" sz="2000" dirty="0" smtClean="0">
                <a:solidFill>
                  <a:srgbClr val="FF0000"/>
                </a:solidFill>
                <a:latin typeface="Times New Roman" panose="02020603050405020304" pitchFamily="18" charset="0"/>
                <a:cs typeface="Times New Roman" panose="02020603050405020304" pitchFamily="18" charset="0"/>
              </a:rPr>
              <a:t>8.5.1.	Indicate </a:t>
            </a:r>
            <a:r>
              <a:rPr lang="en-US" sz="2000" dirty="0">
                <a:solidFill>
                  <a:srgbClr val="FF0000"/>
                </a:solidFill>
                <a:latin typeface="Times New Roman" panose="02020603050405020304" pitchFamily="18" charset="0"/>
                <a:cs typeface="Times New Roman" panose="02020603050405020304" pitchFamily="18" charset="0"/>
              </a:rPr>
              <a:t>results of evaluation of each relevant PO and/or PSO, if applicable  </a:t>
            </a:r>
          </a:p>
          <a:p>
            <a:pPr marL="742950" lvl="1" indent="-285750"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The relevant program outcomes that are to be addressed at first year need to be identified by the institution</a:t>
            </a:r>
          </a:p>
          <a:p>
            <a:pPr marL="742950" lvl="1" indent="-285750"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Program Outcome attainment levels shall be set for all relevant POs and/or PSOs through first year courses</a:t>
            </a:r>
          </a:p>
        </p:txBody>
      </p:sp>
      <p:graphicFrame>
        <p:nvGraphicFramePr>
          <p:cNvPr id="6" name="Table 5"/>
          <p:cNvGraphicFramePr>
            <a:graphicFrameLocks noGrp="1"/>
          </p:cNvGraphicFramePr>
          <p:nvPr>
            <p:extLst>
              <p:ext uri="{D42A27DB-BD31-4B8C-83A1-F6EECF244321}">
                <p14:modId xmlns:p14="http://schemas.microsoft.com/office/powerpoint/2010/main" xmlns="" val="2682843393"/>
              </p:ext>
            </p:extLst>
          </p:nvPr>
        </p:nvGraphicFramePr>
        <p:xfrm>
          <a:off x="830087" y="3886200"/>
          <a:ext cx="8656317" cy="2225040"/>
        </p:xfrm>
        <a:graphic>
          <a:graphicData uri="http://schemas.openxmlformats.org/drawingml/2006/table">
            <a:tbl>
              <a:tblPr firstRow="1" bandRow="1">
                <a:tableStyleId>{ED083AE6-46FA-4A59-8FB0-9F97EB10719F}</a:tableStyleId>
              </a:tblPr>
              <a:tblGrid>
                <a:gridCol w="1861191"/>
                <a:gridCol w="533400"/>
                <a:gridCol w="540956"/>
                <a:gridCol w="572077"/>
                <a:gridCol w="572077"/>
                <a:gridCol w="572077"/>
                <a:gridCol w="572077"/>
                <a:gridCol w="572077"/>
                <a:gridCol w="572077"/>
                <a:gridCol w="572077"/>
                <a:gridCol w="572077"/>
                <a:gridCol w="572077"/>
                <a:gridCol w="572077"/>
              </a:tblGrid>
              <a:tr h="370840">
                <a:tc>
                  <a:txBody>
                    <a:bodyPr/>
                    <a:lstStyle/>
                    <a:p>
                      <a:pPr algn="ctr"/>
                      <a:r>
                        <a:rPr lang="en-US" sz="1400" kern="1200" dirty="0" smtClean="0">
                          <a:solidFill>
                            <a:schemeClr val="tx1"/>
                          </a:solidFill>
                          <a:latin typeface="Times New Roman" panose="02020603050405020304" pitchFamily="18" charset="0"/>
                          <a:ea typeface="+mn-ea"/>
                          <a:cs typeface="Times New Roman" panose="02020603050405020304" pitchFamily="18" charset="0"/>
                        </a:rPr>
                        <a:t>COURSE</a:t>
                      </a:r>
                      <a:endParaRPr lang="en-US" sz="140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marL="0" marR="0" algn="ctr">
                        <a:lnSpc>
                          <a:spcPct val="115000"/>
                        </a:lnSpc>
                        <a:spcBef>
                          <a:spcPts val="0"/>
                        </a:spcBef>
                        <a:spcAft>
                          <a:spcPts val="0"/>
                        </a:spcAft>
                      </a:pPr>
                      <a:r>
                        <a:rPr lang="en-US" sz="1400" b="1" dirty="0">
                          <a:effectLst/>
                          <a:latin typeface="Times New Roman"/>
                          <a:ea typeface="Calibri"/>
                          <a:cs typeface="Times New Roman"/>
                        </a:rPr>
                        <a:t>COs</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1" dirty="0">
                          <a:effectLst/>
                          <a:latin typeface="Times New Roman"/>
                          <a:ea typeface="Calibri"/>
                          <a:cs typeface="Times New Roman"/>
                        </a:rPr>
                        <a:t>PO1</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1" dirty="0">
                          <a:effectLst/>
                          <a:latin typeface="Times New Roman"/>
                          <a:ea typeface="Calibri"/>
                          <a:cs typeface="Times New Roman"/>
                        </a:rPr>
                        <a:t>PO2</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1" dirty="0">
                          <a:effectLst/>
                          <a:latin typeface="Times New Roman"/>
                          <a:ea typeface="Calibri"/>
                          <a:cs typeface="Times New Roman"/>
                        </a:rPr>
                        <a:t>PO3</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1" dirty="0">
                          <a:effectLst/>
                          <a:latin typeface="Times New Roman"/>
                          <a:ea typeface="Calibri"/>
                          <a:cs typeface="Times New Roman"/>
                        </a:rPr>
                        <a:t>PO4</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1" dirty="0">
                          <a:effectLst/>
                          <a:latin typeface="Times New Roman"/>
                          <a:ea typeface="Calibri"/>
                          <a:cs typeface="Times New Roman"/>
                        </a:rPr>
                        <a:t>PO5</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1" dirty="0">
                          <a:effectLst/>
                          <a:latin typeface="Times New Roman"/>
                          <a:ea typeface="Calibri"/>
                          <a:cs typeface="Times New Roman"/>
                        </a:rPr>
                        <a:t>PO6</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1" dirty="0">
                          <a:effectLst/>
                          <a:latin typeface="Times New Roman"/>
                          <a:ea typeface="Calibri"/>
                          <a:cs typeface="Times New Roman"/>
                        </a:rPr>
                        <a:t>PO7</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1" dirty="0">
                          <a:effectLst/>
                          <a:latin typeface="Times New Roman"/>
                          <a:ea typeface="Calibri"/>
                          <a:cs typeface="Times New Roman"/>
                        </a:rPr>
                        <a:t>PO8</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1" dirty="0">
                          <a:effectLst/>
                          <a:latin typeface="Times New Roman"/>
                          <a:ea typeface="Calibri"/>
                          <a:cs typeface="Times New Roman"/>
                        </a:rPr>
                        <a:t>PO9</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1" dirty="0">
                          <a:effectLst/>
                          <a:latin typeface="Times New Roman"/>
                          <a:ea typeface="Calibri"/>
                          <a:cs typeface="Times New Roman"/>
                        </a:rPr>
                        <a:t>PO10</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1" dirty="0">
                          <a:effectLst/>
                          <a:latin typeface="Times New Roman"/>
                          <a:ea typeface="Calibri"/>
                          <a:cs typeface="Times New Roman"/>
                        </a:rPr>
                        <a:t>PO11</a:t>
                      </a:r>
                      <a:endParaRPr lang="en-US" sz="1400" dirty="0">
                        <a:effectLst/>
                        <a:latin typeface="Calibri"/>
                        <a:ea typeface="Calibri"/>
                        <a:cs typeface="Times New Roman"/>
                      </a:endParaRPr>
                    </a:p>
                  </a:txBody>
                  <a:tcPr marL="68580" marR="68580" marT="0" marB="0" anchor="ctr"/>
                </a:tc>
              </a:tr>
              <a:tr h="370840">
                <a:tc>
                  <a:txBody>
                    <a:bodyPr/>
                    <a:lstStyle/>
                    <a:p>
                      <a:r>
                        <a:rPr kumimoji="0" lang="en-US" sz="1800" b="0" i="0" u="none" strike="noStrike" kern="1200" baseline="0" dirty="0" smtClean="0">
                          <a:solidFill>
                            <a:schemeClr val="tx1"/>
                          </a:solidFill>
                          <a:latin typeface="+mn-lt"/>
                          <a:ea typeface="+mn-ea"/>
                          <a:cs typeface="+mn-cs"/>
                        </a:rPr>
                        <a:t>C101</a:t>
                      </a:r>
                    </a:p>
                  </a:txBody>
                  <a:tcPr anchor="ctr"/>
                </a:tc>
                <a:tc>
                  <a:txBody>
                    <a:bodyPr/>
                    <a:lstStyle/>
                    <a:p>
                      <a:pPr marL="0" marR="0" algn="ctr">
                        <a:lnSpc>
                          <a:spcPct val="115000"/>
                        </a:lnSpc>
                        <a:spcBef>
                          <a:spcPts val="0"/>
                        </a:spcBef>
                        <a:spcAft>
                          <a:spcPts val="0"/>
                        </a:spcAft>
                      </a:pP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400" b="1">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endParaRPr lang="en-US" sz="1400" b="1">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endParaRPr lang="en-US" sz="1400" b="1">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endParaRPr lang="en-US" sz="1400" b="1">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400" b="1">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endParaRPr lang="en-US" sz="1400" b="1">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endParaRPr lang="en-US" sz="1400" b="1">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endParaRPr lang="en-US" sz="1400" b="1">
                        <a:effectLst/>
                        <a:latin typeface="Calibri"/>
                        <a:ea typeface="Calibri"/>
                        <a:cs typeface="Times New Roman"/>
                      </a:endParaRPr>
                    </a:p>
                  </a:txBody>
                  <a:tcPr marL="68580" marR="68580" marT="0" marB="0" anchor="ctr"/>
                </a:tc>
              </a:tr>
              <a:tr h="370840">
                <a:tc>
                  <a:txBody>
                    <a:bodyPr/>
                    <a:lstStyle/>
                    <a:p>
                      <a:r>
                        <a:rPr kumimoji="0" lang="en-US" sz="1600" b="0" i="0" u="none" strike="noStrike" kern="1200" baseline="0" dirty="0" smtClean="0">
                          <a:solidFill>
                            <a:schemeClr val="tx1"/>
                          </a:solidFill>
                          <a:latin typeface="+mn-lt"/>
                          <a:ea typeface="+mn-ea"/>
                          <a:cs typeface="+mn-cs"/>
                        </a:rPr>
                        <a:t>C102</a:t>
                      </a:r>
                      <a:endParaRPr lang="en-US" sz="1600" dirty="0">
                        <a:latin typeface="Times New Roman" panose="02020603050405020304" pitchFamily="18" charset="0"/>
                        <a:cs typeface="Times New Roman" panose="02020603050405020304" pitchFamily="18" charset="0"/>
                      </a:endParaRPr>
                    </a:p>
                  </a:txBody>
                  <a:tcPr anchor="ctr"/>
                </a:tc>
                <a:tc>
                  <a:txBody>
                    <a:bodyPr/>
                    <a:lstStyle/>
                    <a:p>
                      <a:pPr marL="0" marR="0" algn="ctr">
                        <a:lnSpc>
                          <a:spcPct val="115000"/>
                        </a:lnSpc>
                        <a:spcBef>
                          <a:spcPts val="0"/>
                        </a:spcBef>
                        <a:spcAft>
                          <a:spcPts val="0"/>
                        </a:spcAft>
                      </a:pP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endParaRPr lang="en-US" sz="1400" b="1">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endParaRPr lang="en-US" sz="1400" b="1">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endParaRPr lang="en-US" sz="1400" b="1">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400" b="1">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endParaRPr lang="en-US" sz="1400" b="1">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endParaRPr lang="en-US" sz="1400" b="1">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endParaRPr lang="en-US" sz="1400" b="1">
                        <a:effectLst/>
                        <a:latin typeface="Calibri"/>
                        <a:ea typeface="Calibri"/>
                        <a:cs typeface="Times New Roman"/>
                      </a:endParaRPr>
                    </a:p>
                  </a:txBody>
                  <a:tcPr marL="68580" marR="68580" marT="0" marB="0"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baseline="0" dirty="0" smtClean="0">
                          <a:solidFill>
                            <a:schemeClr val="tx1"/>
                          </a:solidFill>
                          <a:latin typeface="+mn-lt"/>
                          <a:ea typeface="+mn-ea"/>
                          <a:cs typeface="+mn-cs"/>
                        </a:rPr>
                        <a:t>...</a:t>
                      </a:r>
                    </a:p>
                  </a:txBody>
                  <a:tcPr anchor="ctr"/>
                </a:tc>
                <a:tc>
                  <a:txBody>
                    <a:bodyPr/>
                    <a:lstStyle/>
                    <a:p>
                      <a:pPr marL="0" marR="0" algn="ctr">
                        <a:lnSpc>
                          <a:spcPct val="115000"/>
                        </a:lnSpc>
                        <a:spcBef>
                          <a:spcPts val="0"/>
                        </a:spcBef>
                        <a:spcAft>
                          <a:spcPts val="0"/>
                        </a:spcAft>
                      </a:pP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400" b="1">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endParaRPr lang="en-US" sz="1400" b="1" dirty="0">
                        <a:effectLst/>
                        <a:latin typeface="Calibri"/>
                        <a:ea typeface="Calibri"/>
                        <a:cs typeface="Times New Roman"/>
                      </a:endParaRPr>
                    </a:p>
                  </a:txBody>
                  <a:tcPr marL="68580" marR="68580" marT="0" marB="0"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baseline="0" dirty="0" smtClean="0">
                          <a:solidFill>
                            <a:schemeClr val="tx1"/>
                          </a:solidFill>
                          <a:latin typeface="+mn-lt"/>
                          <a:ea typeface="+mn-ea"/>
                          <a:cs typeface="+mn-cs"/>
                        </a:rPr>
                        <a:t>...</a:t>
                      </a:r>
                    </a:p>
                  </a:txBody>
                  <a:tcPr anchor="ctr"/>
                </a:tc>
                <a:tc>
                  <a:txBody>
                    <a:bodyPr/>
                    <a:lstStyle/>
                    <a:p>
                      <a:pPr marL="0" marR="0" algn="ctr">
                        <a:lnSpc>
                          <a:spcPct val="115000"/>
                        </a:lnSpc>
                        <a:spcBef>
                          <a:spcPts val="0"/>
                        </a:spcBef>
                        <a:spcAft>
                          <a:spcPts val="0"/>
                        </a:spcAft>
                      </a:pP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endParaRPr lang="en-US" sz="1400" b="1" dirty="0">
                        <a:effectLst/>
                        <a:latin typeface="Calibri"/>
                        <a:ea typeface="Calibri"/>
                        <a:cs typeface="Times New Roman"/>
                      </a:endParaRPr>
                    </a:p>
                  </a:txBody>
                  <a:tcPr marL="68580" marR="68580" marT="0" marB="0" anchor="ctr"/>
                </a:tc>
              </a:tr>
              <a:tr h="370840">
                <a:tc>
                  <a:txBody>
                    <a:bodyPr/>
                    <a:lstStyle/>
                    <a:p>
                      <a:r>
                        <a:rPr kumimoji="0" lang="en-US" sz="1600" b="0" i="0" u="none" strike="noStrike" kern="1200" baseline="0" dirty="0" smtClean="0">
                          <a:solidFill>
                            <a:schemeClr val="tx1"/>
                          </a:solidFill>
                          <a:latin typeface="+mn-lt"/>
                          <a:ea typeface="+mn-ea"/>
                          <a:cs typeface="+mn-cs"/>
                        </a:rPr>
                        <a:t>Direct Attainment</a:t>
                      </a:r>
                      <a:endParaRPr lang="en-US" sz="1400" dirty="0" smtClean="0">
                        <a:latin typeface="Times New Roman" panose="02020603050405020304" pitchFamily="18" charset="0"/>
                        <a:cs typeface="Times New Roman" panose="02020603050405020304" pitchFamily="18" charset="0"/>
                      </a:endParaRPr>
                    </a:p>
                  </a:txBody>
                  <a:tcPr anchor="ctr"/>
                </a:tc>
                <a:tc>
                  <a:txBody>
                    <a:bodyPr/>
                    <a:lstStyle/>
                    <a:p>
                      <a:pPr marL="0" marR="0" algn="ctr">
                        <a:lnSpc>
                          <a:spcPct val="115000"/>
                        </a:lnSpc>
                        <a:spcBef>
                          <a:spcPts val="0"/>
                        </a:spcBef>
                        <a:spcAft>
                          <a:spcPts val="0"/>
                        </a:spcAft>
                      </a:pP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endParaRPr lang="en-US" sz="1400" b="1" dirty="0">
                        <a:effectLst/>
                        <a:latin typeface="Calibri"/>
                        <a:ea typeface="Calibri"/>
                        <a:cs typeface="Times New Roman"/>
                      </a:endParaRPr>
                    </a:p>
                  </a:txBody>
                  <a:tcPr marL="68580" marR="68580" marT="0" marB="0" anchor="ctr"/>
                </a:tc>
              </a:tr>
            </a:tbl>
          </a:graphicData>
        </a:graphic>
      </p:graphicFrame>
      <p:sp>
        <p:nvSpPr>
          <p:cNvPr id="7"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158992125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05368" y="3390894"/>
            <a:ext cx="95263" cy="76211"/>
          </a:xfrm>
          <a:prstGeom prst="rect">
            <a:avLst/>
          </a:prstGeom>
        </p:spPr>
      </p:pic>
      <p:sp>
        <p:nvSpPr>
          <p:cNvPr id="4" name="Rectangle 3"/>
          <p:cNvSpPr/>
          <p:nvPr/>
        </p:nvSpPr>
        <p:spPr>
          <a:xfrm>
            <a:off x="495298" y="762000"/>
            <a:ext cx="9080501" cy="1815882"/>
          </a:xfrm>
          <a:prstGeom prst="rect">
            <a:avLst/>
          </a:prstGeom>
        </p:spPr>
        <p:txBody>
          <a:bodyPr wrap="square">
            <a:spAutoFit/>
          </a:bodyPr>
          <a:lstStyle/>
          <a:p>
            <a:pPr marL="795338" indent="-795338"/>
            <a:r>
              <a:rPr lang="en-US" sz="2000" dirty="0" smtClean="0">
                <a:solidFill>
                  <a:srgbClr val="FF0000"/>
                </a:solidFill>
                <a:latin typeface="Times New Roman" panose="02020603050405020304" pitchFamily="18" charset="0"/>
                <a:cs typeface="Times New Roman" panose="02020603050405020304" pitchFamily="18" charset="0"/>
              </a:rPr>
              <a:t>8.5.2.	Actions </a:t>
            </a:r>
            <a:r>
              <a:rPr lang="en-US" sz="2000" dirty="0">
                <a:solidFill>
                  <a:srgbClr val="FF0000"/>
                </a:solidFill>
                <a:latin typeface="Times New Roman" panose="02020603050405020304" pitchFamily="18" charset="0"/>
                <a:cs typeface="Times New Roman" panose="02020603050405020304" pitchFamily="18" charset="0"/>
              </a:rPr>
              <a:t>taken based on the results of evaluation of relevant POs  </a:t>
            </a:r>
          </a:p>
          <a:p>
            <a:pPr marL="463550" indent="-463550" algn="just">
              <a:lnSpc>
                <a:spcPct val="150000"/>
              </a:lnSpc>
              <a:tabLst>
                <a:tab pos="463550" algn="l"/>
              </a:tabLst>
            </a:pPr>
            <a:r>
              <a:rPr lang="en-US" sz="2000" dirty="0" smtClean="0">
                <a:latin typeface="Times New Roman" panose="02020603050405020304" pitchFamily="18" charset="0"/>
                <a:cs typeface="Times New Roman" panose="02020603050405020304" pitchFamily="18" charset="0"/>
              </a:rPr>
              <a:t>	The </a:t>
            </a:r>
            <a:r>
              <a:rPr lang="en-US" sz="2000" dirty="0">
                <a:latin typeface="Times New Roman" panose="02020603050405020304" pitchFamily="18" charset="0"/>
                <a:cs typeface="Times New Roman" panose="02020603050405020304" pitchFamily="18" charset="0"/>
              </a:rPr>
              <a:t>attainment levels by direct (student performance) are to be </a:t>
            </a:r>
            <a:r>
              <a:rPr lang="en-US" sz="2000" dirty="0" smtClean="0">
                <a:latin typeface="Times New Roman" panose="02020603050405020304" pitchFamily="18" charset="0"/>
                <a:cs typeface="Times New Roman" panose="02020603050405020304" pitchFamily="18" charset="0"/>
              </a:rPr>
              <a:t>presented through Program </a:t>
            </a:r>
            <a:r>
              <a:rPr lang="en-US" sz="2000" dirty="0">
                <a:latin typeface="Times New Roman" panose="02020603050405020304" pitchFamily="18" charset="0"/>
                <a:cs typeface="Times New Roman" panose="02020603050405020304" pitchFamily="18" charset="0"/>
              </a:rPr>
              <a:t>level Course-PO matrix as indicated</a:t>
            </a:r>
          </a:p>
          <a:p>
            <a:pPr>
              <a:lnSpc>
                <a:spcPct val="150000"/>
              </a:lnSpc>
              <a:tabLst>
                <a:tab pos="511175" algn="l"/>
              </a:tabLst>
            </a:pPr>
            <a:r>
              <a:rPr lang="en-US" sz="2000" b="1" dirty="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PO </a:t>
            </a:r>
            <a:r>
              <a:rPr lang="en-US" sz="2000" b="1" dirty="0">
                <a:latin typeface="Times New Roman" panose="02020603050405020304" pitchFamily="18" charset="0"/>
                <a:cs typeface="Times New Roman" panose="02020603050405020304" pitchFamily="18" charset="0"/>
              </a:rPr>
              <a:t>Attainment Levels and Actions for improvement CAY</a:t>
            </a:r>
          </a:p>
        </p:txBody>
      </p:sp>
      <p:graphicFrame>
        <p:nvGraphicFramePr>
          <p:cNvPr id="8" name="Table 7"/>
          <p:cNvGraphicFramePr>
            <a:graphicFrameLocks noGrp="1"/>
          </p:cNvGraphicFramePr>
          <p:nvPr>
            <p:extLst>
              <p:ext uri="{D42A27DB-BD31-4B8C-83A1-F6EECF244321}">
                <p14:modId xmlns:p14="http://schemas.microsoft.com/office/powerpoint/2010/main" xmlns="" val="502827475"/>
              </p:ext>
            </p:extLst>
          </p:nvPr>
        </p:nvGraphicFramePr>
        <p:xfrm>
          <a:off x="556161" y="2575560"/>
          <a:ext cx="9122229" cy="3291840"/>
        </p:xfrm>
        <a:graphic>
          <a:graphicData uri="http://schemas.openxmlformats.org/drawingml/2006/table">
            <a:tbl>
              <a:tblPr firstRow="1" bandRow="1">
                <a:tableStyleId>{5940675A-B579-460E-94D1-54222C63F5DA}</a:tableStyleId>
              </a:tblPr>
              <a:tblGrid>
                <a:gridCol w="5312229"/>
                <a:gridCol w="914400"/>
                <a:gridCol w="1371600"/>
                <a:gridCol w="1524000"/>
              </a:tblGrid>
              <a:tr h="422761">
                <a:tc>
                  <a:txBody>
                    <a:bodyPr/>
                    <a:lstStyle/>
                    <a:p>
                      <a:endParaRPr lang="en-US" sz="1600" dirty="0"/>
                    </a:p>
                  </a:txBody>
                  <a:tcPr/>
                </a:tc>
                <a:tc>
                  <a:txBody>
                    <a:bodyPr/>
                    <a:lstStyle/>
                    <a:p>
                      <a:pPr algn="ctr"/>
                      <a:r>
                        <a:rPr kumimoji="0" lang="en-US" sz="16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Target</a:t>
                      </a:r>
                    </a:p>
                    <a:p>
                      <a:pPr algn="ctr"/>
                      <a:r>
                        <a:rPr kumimoji="0" lang="en-US" sz="16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Level</a:t>
                      </a:r>
                      <a:endParaRPr lang="en-US" sz="1600" dirty="0">
                        <a:latin typeface="Times New Roman" panose="02020603050405020304" pitchFamily="18" charset="0"/>
                        <a:cs typeface="Times New Roman" panose="02020603050405020304" pitchFamily="18" charset="0"/>
                      </a:endParaRPr>
                    </a:p>
                  </a:txBody>
                  <a:tcPr anchor="ctr"/>
                </a:tc>
                <a:tc>
                  <a:txBody>
                    <a:bodyPr/>
                    <a:lstStyle/>
                    <a:p>
                      <a:pPr algn="ctr"/>
                      <a:r>
                        <a:rPr kumimoji="0" lang="en-US" sz="16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Attainment</a:t>
                      </a:r>
                    </a:p>
                    <a:p>
                      <a:pPr algn="ctr"/>
                      <a:r>
                        <a:rPr kumimoji="0" lang="en-US" sz="16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Level</a:t>
                      </a:r>
                      <a:endParaRPr lang="en-US" sz="1600" dirty="0">
                        <a:latin typeface="Times New Roman" panose="02020603050405020304" pitchFamily="18" charset="0"/>
                        <a:cs typeface="Times New Roman" panose="02020603050405020304" pitchFamily="18" charset="0"/>
                      </a:endParaRPr>
                    </a:p>
                  </a:txBody>
                  <a:tcPr anchor="ctr"/>
                </a:tc>
                <a:tc>
                  <a:txBody>
                    <a:bodyPr/>
                    <a:lstStyle/>
                    <a:p>
                      <a:pPr algn="ctr"/>
                      <a:r>
                        <a:rPr kumimoji="0" lang="en-US" sz="16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Observations</a:t>
                      </a:r>
                      <a:endParaRPr lang="en-US" sz="1600" dirty="0">
                        <a:latin typeface="Times New Roman" panose="02020603050405020304" pitchFamily="18" charset="0"/>
                        <a:cs typeface="Times New Roman" panose="02020603050405020304" pitchFamily="18" charset="0"/>
                      </a:endParaRPr>
                    </a:p>
                  </a:txBody>
                  <a:tcPr anchor="ctr"/>
                </a:tc>
              </a:tr>
              <a:tr h="370840">
                <a:tc>
                  <a:txBody>
                    <a:bodyPr/>
                    <a:lstStyle/>
                    <a:p>
                      <a:pPr algn="just"/>
                      <a:r>
                        <a:rPr kumimoji="0" lang="en-US" sz="16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PO1: Engineering knowledge: </a:t>
                      </a:r>
                      <a:r>
                        <a:rPr kumimoji="0" lang="en-US" sz="16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Apply the knowledge of mathematics, science, engineering fundamentals, and an engineering specialization to the solution of complex engineering problems.</a:t>
                      </a:r>
                      <a:endParaRPr lang="en-US" sz="1600" dirty="0">
                        <a:latin typeface="Times New Roman" panose="02020603050405020304" pitchFamily="18" charset="0"/>
                        <a:cs typeface="Times New Roman" panose="02020603050405020304" pitchFamily="18" charset="0"/>
                      </a:endParaRPr>
                    </a:p>
                  </a:txBody>
                  <a:tcPr/>
                </a:tc>
                <a:tc>
                  <a:txBody>
                    <a:bodyPr/>
                    <a:lstStyle/>
                    <a:p>
                      <a:endParaRPr lang="en-US" sz="1400" dirty="0">
                        <a:latin typeface="Times New Roman" panose="02020603050405020304" pitchFamily="18" charset="0"/>
                        <a:cs typeface="Times New Roman" panose="02020603050405020304" pitchFamily="18" charset="0"/>
                      </a:endParaRPr>
                    </a:p>
                  </a:txBody>
                  <a:tcPr/>
                </a:tc>
                <a:tc>
                  <a:txBody>
                    <a:bodyPr/>
                    <a:lstStyle/>
                    <a:p>
                      <a:endParaRPr lang="en-US" sz="1400" dirty="0">
                        <a:latin typeface="Times New Roman" panose="02020603050405020304" pitchFamily="18" charset="0"/>
                        <a:cs typeface="Times New Roman" panose="02020603050405020304" pitchFamily="18" charset="0"/>
                      </a:endParaRPr>
                    </a:p>
                  </a:txBody>
                  <a:tcPr/>
                </a:tc>
                <a:tc>
                  <a:txBody>
                    <a:bodyPr/>
                    <a:lstStyle/>
                    <a:p>
                      <a:endParaRPr lang="en-US" sz="1400" dirty="0">
                        <a:latin typeface="Times New Roman" panose="02020603050405020304" pitchFamily="18" charset="0"/>
                        <a:cs typeface="Times New Roman" panose="02020603050405020304" pitchFamily="18" charset="0"/>
                      </a:endParaRPr>
                    </a:p>
                  </a:txBody>
                  <a:tcPr/>
                </a:tc>
              </a:tr>
              <a:tr h="370840">
                <a:tc>
                  <a:txBody>
                    <a:bodyPr/>
                    <a:lstStyle/>
                    <a:p>
                      <a:r>
                        <a:rPr kumimoji="0" lang="en-US" sz="16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Action 1:</a:t>
                      </a:r>
                    </a:p>
                    <a:p>
                      <a:r>
                        <a:rPr kumimoji="0" lang="en-US" sz="16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Action n:</a:t>
                      </a:r>
                      <a:endParaRPr lang="en-US" sz="1600" dirty="0">
                        <a:latin typeface="Times New Roman" panose="02020603050405020304" pitchFamily="18" charset="0"/>
                        <a:cs typeface="Times New Roman" panose="02020603050405020304" pitchFamily="18" charset="0"/>
                      </a:endParaRPr>
                    </a:p>
                  </a:txBody>
                  <a:tcPr/>
                </a:tc>
                <a:tc gridSpan="3">
                  <a:txBody>
                    <a:bodyPr/>
                    <a:lstStyle/>
                    <a:p>
                      <a:endParaRPr lang="en-US" sz="1400" dirty="0">
                        <a:latin typeface="Times New Roman" panose="02020603050405020304" pitchFamily="18" charset="0"/>
                        <a:cs typeface="Times New Roman" panose="02020603050405020304" pitchFamily="18" charset="0"/>
                      </a:endParaRPr>
                    </a:p>
                  </a:txBody>
                  <a:tcPr/>
                </a:tc>
                <a:tc hMerge="1">
                  <a:txBody>
                    <a:bodyPr/>
                    <a:lstStyle/>
                    <a:p>
                      <a:endParaRPr lang="en-US" dirty="0"/>
                    </a:p>
                  </a:txBody>
                  <a:tcPr/>
                </a:tc>
                <a:tc hMerge="1">
                  <a:txBody>
                    <a:bodyPr/>
                    <a:lstStyle/>
                    <a:p>
                      <a:endParaRPr lang="en-US" dirty="0"/>
                    </a:p>
                  </a:txBody>
                  <a:tcPr/>
                </a:tc>
              </a:tr>
              <a:tr h="370840">
                <a:tc>
                  <a:txBody>
                    <a:bodyPr/>
                    <a:lstStyle/>
                    <a:p>
                      <a:pPr algn="just"/>
                      <a:r>
                        <a:rPr kumimoji="0" lang="en-US" sz="16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PO2: Problem analysis: </a:t>
                      </a:r>
                      <a:r>
                        <a:rPr kumimoji="0" lang="en-US" sz="16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Identify, formulate, research literature, and analyze complex engineering problems reaching substantiated conclusions using first principles of mathematics, natural sciences, and engineering Sciences</a:t>
                      </a:r>
                      <a:endParaRPr lang="en-US" sz="1600" dirty="0">
                        <a:latin typeface="Times New Roman" panose="02020603050405020304" pitchFamily="18" charset="0"/>
                        <a:cs typeface="Times New Roman" panose="02020603050405020304" pitchFamily="18" charset="0"/>
                      </a:endParaRPr>
                    </a:p>
                  </a:txBody>
                  <a:tcPr/>
                </a:tc>
                <a:tc>
                  <a:txBody>
                    <a:bodyPr/>
                    <a:lstStyle/>
                    <a:p>
                      <a:endParaRPr lang="en-US" sz="1400" dirty="0">
                        <a:latin typeface="Times New Roman" panose="02020603050405020304" pitchFamily="18" charset="0"/>
                        <a:cs typeface="Times New Roman" panose="02020603050405020304" pitchFamily="18" charset="0"/>
                      </a:endParaRPr>
                    </a:p>
                  </a:txBody>
                  <a:tcPr/>
                </a:tc>
                <a:tc>
                  <a:txBody>
                    <a:bodyPr/>
                    <a:lstStyle/>
                    <a:p>
                      <a:endParaRPr lang="en-US" sz="1400" dirty="0">
                        <a:latin typeface="Times New Roman" panose="02020603050405020304" pitchFamily="18" charset="0"/>
                        <a:cs typeface="Times New Roman" panose="02020603050405020304" pitchFamily="18" charset="0"/>
                      </a:endParaRPr>
                    </a:p>
                  </a:txBody>
                  <a:tcPr/>
                </a:tc>
                <a:tc>
                  <a:txBody>
                    <a:bodyPr/>
                    <a:lstStyle/>
                    <a:p>
                      <a:endParaRPr lang="en-US" sz="1400" dirty="0">
                        <a:latin typeface="Times New Roman" panose="02020603050405020304" pitchFamily="18" charset="0"/>
                        <a:cs typeface="Times New Roman" panose="02020603050405020304" pitchFamily="18" charset="0"/>
                      </a:endParaRPr>
                    </a:p>
                  </a:txBody>
                  <a:tcPr/>
                </a:tc>
              </a:tr>
            </a:tbl>
          </a:graphicData>
        </a:graphic>
      </p:graphicFrame>
      <p:sp>
        <p:nvSpPr>
          <p:cNvPr id="9" name="Rectangle 8"/>
          <p:cNvSpPr/>
          <p:nvPr/>
        </p:nvSpPr>
        <p:spPr>
          <a:xfrm>
            <a:off x="533400" y="5943600"/>
            <a:ext cx="5257800" cy="369332"/>
          </a:xfrm>
          <a:prstGeom prst="rect">
            <a:avLst/>
          </a:prstGeom>
        </p:spPr>
        <p:txBody>
          <a:bodyPr wrap="square">
            <a:spAutoFit/>
          </a:bodyPr>
          <a:lstStyle/>
          <a:p>
            <a:r>
              <a:rPr lang="en-US" b="1" dirty="0">
                <a:latin typeface="Times New Roman" panose="02020603050405020304" pitchFamily="18" charset="0"/>
                <a:cs typeface="Times New Roman" panose="02020603050405020304" pitchFamily="18" charset="0"/>
              </a:rPr>
              <a:t>Note: PSOs, if applicable to be added appropriately</a:t>
            </a:r>
            <a:endParaRPr lang="en-US" dirty="0">
              <a:latin typeface="Times New Roman" panose="02020603050405020304" pitchFamily="18" charset="0"/>
              <a:cs typeface="Times New Roman" panose="02020603050405020304" pitchFamily="18" charset="0"/>
            </a:endParaRPr>
          </a:p>
        </p:txBody>
      </p:sp>
      <p:sp>
        <p:nvSpPr>
          <p:cNvPr id="7"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272502788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306449" y="506680"/>
            <a:ext cx="9328150" cy="304800"/>
          </a:xfrm>
        </p:spPr>
        <p:txBody>
          <a:bodyPr>
            <a:noAutofit/>
          </a:bodyPr>
          <a:lstStyle/>
          <a:p>
            <a:pPr algn="l"/>
            <a:r>
              <a:rPr lang="en-US" sz="2000" b="1" dirty="0">
                <a:solidFill>
                  <a:srgbClr val="FF0000"/>
                </a:solidFill>
                <a:latin typeface="Cambria" panose="02040503050406030204" pitchFamily="18" charset="0"/>
              </a:rPr>
              <a:t>CRITERION 9: Student Support Systems</a:t>
            </a:r>
          </a:p>
        </p:txBody>
      </p:sp>
      <p:pic>
        <p:nvPicPr>
          <p:cNvPr id="5" name="Picture 4" descr="Screen Clippi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05368" y="3390894"/>
            <a:ext cx="95263" cy="76211"/>
          </a:xfrm>
          <a:prstGeom prst="rect">
            <a:avLst/>
          </a:prstGeom>
        </p:spPr>
      </p:pic>
      <p:sp>
        <p:nvSpPr>
          <p:cNvPr id="2" name="Rectangle 1"/>
          <p:cNvSpPr/>
          <p:nvPr/>
        </p:nvSpPr>
        <p:spPr>
          <a:xfrm>
            <a:off x="466731" y="1447800"/>
            <a:ext cx="9067800" cy="5170646"/>
          </a:xfrm>
          <a:prstGeom prst="rect">
            <a:avLst/>
          </a:prstGeom>
        </p:spPr>
        <p:txBody>
          <a:bodyPr wrap="square">
            <a:spAutoFit/>
          </a:bodyPr>
          <a:lstStyle/>
          <a:p>
            <a:pPr algn="just"/>
            <a:r>
              <a:rPr lang="en-US" sz="2200" b="1" dirty="0">
                <a:solidFill>
                  <a:srgbClr val="0000CC"/>
                </a:solidFill>
                <a:latin typeface="Times New Roman" panose="02020603050405020304" pitchFamily="18" charset="0"/>
                <a:cs typeface="Times New Roman" panose="02020603050405020304" pitchFamily="18" charset="0"/>
              </a:rPr>
              <a:t>9.1 Mentoring system to help at individual level  </a:t>
            </a:r>
          </a:p>
          <a:p>
            <a:pPr marL="742950" lvl="1" indent="-285750" algn="just">
              <a:spcBef>
                <a:spcPts val="300"/>
              </a:spcBef>
              <a:spcAft>
                <a:spcPts val="300"/>
              </a:spcAf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Type of mentoring: Professional guidance / career advancement / course work specific / laboratory specific / all-round development</a:t>
            </a:r>
          </a:p>
          <a:p>
            <a:pPr marL="742950" lvl="1" indent="-285750" algn="just">
              <a:spcBef>
                <a:spcPts val="300"/>
              </a:spcBef>
              <a:spcAft>
                <a:spcPts val="300"/>
              </a:spcAf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Number of faculty mentors</a:t>
            </a:r>
          </a:p>
          <a:p>
            <a:pPr marL="742950" lvl="1" indent="-285750" algn="just">
              <a:spcBef>
                <a:spcPts val="300"/>
              </a:spcBef>
              <a:spcAft>
                <a:spcPts val="300"/>
              </a:spcAf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Number of students per mentor</a:t>
            </a:r>
          </a:p>
          <a:p>
            <a:pPr marL="742950" lvl="1" indent="-285750" algn="just">
              <a:spcBef>
                <a:spcPts val="300"/>
              </a:spcBef>
              <a:spcAft>
                <a:spcPts val="300"/>
              </a:spcAf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Frequency of </a:t>
            </a:r>
            <a:r>
              <a:rPr lang="en-US" dirty="0" smtClean="0">
                <a:latin typeface="Times New Roman" panose="02020603050405020304" pitchFamily="18" charset="0"/>
                <a:cs typeface="Times New Roman" panose="02020603050405020304" pitchFamily="18" charset="0"/>
              </a:rPr>
              <a:t>meeting</a:t>
            </a:r>
          </a:p>
          <a:p>
            <a:pPr lvl="1" algn="just"/>
            <a:endParaRPr lang="en-US" sz="1000" dirty="0">
              <a:latin typeface="Times New Roman" panose="02020603050405020304" pitchFamily="18" charset="0"/>
              <a:cs typeface="Times New Roman" panose="02020603050405020304" pitchFamily="18" charset="0"/>
            </a:endParaRPr>
          </a:p>
          <a:p>
            <a:pPr algn="just"/>
            <a:r>
              <a:rPr lang="en-US" sz="2200" b="1" dirty="0">
                <a:solidFill>
                  <a:srgbClr val="0000CC"/>
                </a:solidFill>
                <a:latin typeface="Times New Roman" panose="02020603050405020304" pitchFamily="18" charset="0"/>
                <a:cs typeface="Times New Roman" panose="02020603050405020304" pitchFamily="18" charset="0"/>
              </a:rPr>
              <a:t>9.2. Feedback analysis and reward /corrective measures taken, if any </a:t>
            </a:r>
          </a:p>
          <a:p>
            <a:pPr marL="800100" lvl="1" indent="-342900" algn="jus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Feedback </a:t>
            </a:r>
            <a:r>
              <a:rPr lang="en-US" dirty="0">
                <a:latin typeface="Times New Roman" panose="02020603050405020304" pitchFamily="18" charset="0"/>
                <a:cs typeface="Times New Roman" panose="02020603050405020304" pitchFamily="18" charset="0"/>
              </a:rPr>
              <a:t>collected for all courses: YES/NO</a:t>
            </a:r>
          </a:p>
          <a:p>
            <a:pPr marL="800100" lvl="1" indent="-342900" algn="jus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Feedback </a:t>
            </a:r>
            <a:r>
              <a:rPr lang="en-US" dirty="0">
                <a:latin typeface="Times New Roman" panose="02020603050405020304" pitchFamily="18" charset="0"/>
                <a:cs typeface="Times New Roman" panose="02020603050405020304" pitchFamily="18" charset="0"/>
              </a:rPr>
              <a:t>questionnaire</a:t>
            </a:r>
          </a:p>
          <a:p>
            <a:pPr marL="800100" lvl="1" indent="-342900" algn="jus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Specify </a:t>
            </a:r>
            <a:r>
              <a:rPr lang="en-US" dirty="0">
                <a:latin typeface="Times New Roman" panose="02020603050405020304" pitchFamily="18" charset="0"/>
                <a:cs typeface="Times New Roman" panose="02020603050405020304" pitchFamily="18" charset="0"/>
              </a:rPr>
              <a:t>the feedback collection process</a:t>
            </a:r>
          </a:p>
          <a:p>
            <a:pPr marL="800100" lvl="1" indent="-342900" algn="jus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Average </a:t>
            </a:r>
            <a:r>
              <a:rPr lang="en-US" dirty="0">
                <a:latin typeface="Times New Roman" panose="02020603050405020304" pitchFamily="18" charset="0"/>
                <a:cs typeface="Times New Roman" panose="02020603050405020304" pitchFamily="18" charset="0"/>
              </a:rPr>
              <a:t>Percentage of students who participated</a:t>
            </a:r>
          </a:p>
          <a:p>
            <a:pPr marL="800100" lvl="1" indent="-342900" algn="jus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Specify </a:t>
            </a:r>
            <a:r>
              <a:rPr lang="en-US" dirty="0">
                <a:latin typeface="Times New Roman" panose="02020603050405020304" pitchFamily="18" charset="0"/>
                <a:cs typeface="Times New Roman" panose="02020603050405020304" pitchFamily="18" charset="0"/>
              </a:rPr>
              <a:t>the feedback analysis process</a:t>
            </a:r>
          </a:p>
          <a:p>
            <a:pPr marL="800100" lvl="1" indent="-342900" algn="jus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Basis </a:t>
            </a:r>
            <a:r>
              <a:rPr lang="en-US" dirty="0">
                <a:latin typeface="Times New Roman" panose="02020603050405020304" pitchFamily="18" charset="0"/>
                <a:cs typeface="Times New Roman" panose="02020603050405020304" pitchFamily="18" charset="0"/>
              </a:rPr>
              <a:t>of reward / corrective measures, if any: Indices used for </a:t>
            </a:r>
            <a:r>
              <a:rPr lang="en-US" dirty="0" smtClean="0">
                <a:latin typeface="Times New Roman" panose="02020603050405020304" pitchFamily="18" charset="0"/>
                <a:cs typeface="Times New Roman" panose="02020603050405020304" pitchFamily="18" charset="0"/>
              </a:rPr>
              <a:t>measuring quality of </a:t>
            </a:r>
            <a:r>
              <a:rPr lang="en-US" dirty="0">
                <a:latin typeface="Times New Roman" panose="02020603050405020304" pitchFamily="18" charset="0"/>
                <a:cs typeface="Times New Roman" panose="02020603050405020304" pitchFamily="18" charset="0"/>
              </a:rPr>
              <a:t>teaching and learning</a:t>
            </a:r>
          </a:p>
          <a:p>
            <a:pPr marL="800100" lvl="1" indent="-342900" algn="jus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Summary </a:t>
            </a:r>
            <a:r>
              <a:rPr lang="en-US" dirty="0">
                <a:latin typeface="Times New Roman" panose="02020603050405020304" pitchFamily="18" charset="0"/>
                <a:cs typeface="Times New Roman" panose="02020603050405020304" pitchFamily="18" charset="0"/>
              </a:rPr>
              <a:t>of the index values for all courses/teachers</a:t>
            </a:r>
          </a:p>
          <a:p>
            <a:pPr marL="800100" lvl="1" indent="-342900" algn="jus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Number </a:t>
            </a:r>
            <a:r>
              <a:rPr lang="en-US" dirty="0">
                <a:latin typeface="Times New Roman" panose="02020603050405020304" pitchFamily="18" charset="0"/>
                <a:cs typeface="Times New Roman" panose="02020603050405020304" pitchFamily="18" charset="0"/>
              </a:rPr>
              <a:t>of corrective actions taken</a:t>
            </a:r>
          </a:p>
        </p:txBody>
      </p:sp>
    </p:spTree>
    <p:extLst>
      <p:ext uri="{BB962C8B-B14F-4D97-AF65-F5344CB8AC3E}">
        <p14:creationId xmlns:p14="http://schemas.microsoft.com/office/powerpoint/2010/main" xmlns="" val="27500848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95300" y="685800"/>
            <a:ext cx="8960803" cy="3211135"/>
          </a:xfrm>
          <a:prstGeom prst="rect">
            <a:avLst/>
          </a:prstGeom>
        </p:spPr>
        <p:txBody>
          <a:bodyPr wrap="square">
            <a:spAutoFit/>
          </a:bodyPr>
          <a:lstStyle/>
          <a:p>
            <a:pPr marL="463550" indent="-463550" algn="just"/>
            <a:r>
              <a:rPr lang="en-US" sz="2200" b="1" dirty="0" smtClean="0">
                <a:solidFill>
                  <a:srgbClr val="0000CC"/>
                </a:solidFill>
                <a:latin typeface="Times New Roman" panose="02020603050405020304" pitchFamily="18" charset="0"/>
                <a:cs typeface="Times New Roman" panose="02020603050405020304" pitchFamily="18" charset="0"/>
              </a:rPr>
              <a:t>1.3.	Indicate </a:t>
            </a:r>
            <a:r>
              <a:rPr lang="en-US" sz="2200" b="1" dirty="0">
                <a:solidFill>
                  <a:srgbClr val="0000CC"/>
                </a:solidFill>
                <a:latin typeface="Times New Roman" panose="02020603050405020304" pitchFamily="18" charset="0"/>
                <a:cs typeface="Times New Roman" panose="02020603050405020304" pitchFamily="18" charset="0"/>
              </a:rPr>
              <a:t>where the Vision, Mission and PEOs are published and </a:t>
            </a:r>
            <a:r>
              <a:rPr lang="en-US" sz="2200" b="1" dirty="0" smtClean="0">
                <a:solidFill>
                  <a:srgbClr val="0000CC"/>
                </a:solidFill>
                <a:latin typeface="Times New Roman" panose="02020603050405020304" pitchFamily="18" charset="0"/>
                <a:cs typeface="Times New Roman" panose="02020603050405020304" pitchFamily="18" charset="0"/>
              </a:rPr>
              <a:t>disseminated </a:t>
            </a:r>
            <a:r>
              <a:rPr lang="en-US" sz="2200" b="1" dirty="0">
                <a:solidFill>
                  <a:srgbClr val="0000CC"/>
                </a:solidFill>
                <a:latin typeface="Times New Roman" panose="02020603050405020304" pitchFamily="18" charset="0"/>
                <a:cs typeface="Times New Roman" panose="02020603050405020304" pitchFamily="18" charset="0"/>
              </a:rPr>
              <a:t>among stakeholders</a:t>
            </a:r>
            <a:r>
              <a:rPr lang="en-US" sz="2400" b="1" dirty="0"/>
              <a:t> </a:t>
            </a:r>
            <a:r>
              <a:rPr lang="en-US" sz="2200" b="1" dirty="0">
                <a:solidFill>
                  <a:srgbClr val="0000CC"/>
                </a:solidFill>
                <a:latin typeface="Times New Roman" panose="02020603050405020304" pitchFamily="18" charset="0"/>
                <a:cs typeface="Times New Roman" panose="02020603050405020304" pitchFamily="18" charset="0"/>
              </a:rPr>
              <a:t>(PEOs).</a:t>
            </a:r>
          </a:p>
          <a:p>
            <a:pPr marL="1371600" lvl="2" indent="-457200">
              <a:spcBef>
                <a:spcPts val="400"/>
              </a:spcBef>
              <a:spcAft>
                <a:spcPts val="400"/>
              </a:spcAf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Availability </a:t>
            </a:r>
            <a:r>
              <a:rPr lang="en-US" sz="2000" dirty="0">
                <a:latin typeface="Times New Roman" panose="02020603050405020304" pitchFamily="18" charset="0"/>
                <a:cs typeface="Times New Roman" panose="02020603050405020304" pitchFamily="18" charset="0"/>
              </a:rPr>
              <a:t>on Institute website under relevant program link</a:t>
            </a:r>
          </a:p>
          <a:p>
            <a:pPr marL="1371600" lvl="2" indent="-457200">
              <a:spcBef>
                <a:spcPts val="400"/>
              </a:spcBef>
              <a:spcAft>
                <a:spcPts val="400"/>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Availability at department notice boards</a:t>
            </a:r>
          </a:p>
          <a:p>
            <a:pPr marL="1371600" lvl="2" indent="-457200">
              <a:spcBef>
                <a:spcPts val="400"/>
              </a:spcBef>
              <a:spcAft>
                <a:spcPts val="400"/>
              </a:spcAft>
              <a:buFont typeface="Arial" panose="020B0604020202020204" pitchFamily="34" charset="0"/>
              <a:buChar char="•"/>
            </a:pPr>
            <a:r>
              <a:rPr lang="en-US" sz="2000" dirty="0" err="1">
                <a:latin typeface="Times New Roman" panose="02020603050405020304" pitchFamily="18" charset="0"/>
                <a:cs typeface="Times New Roman" panose="02020603050405020304" pitchFamily="18" charset="0"/>
              </a:rPr>
              <a:t>HoD</a:t>
            </a:r>
            <a:r>
              <a:rPr lang="en-US" sz="2000" dirty="0">
                <a:latin typeface="Times New Roman" panose="02020603050405020304" pitchFamily="18" charset="0"/>
                <a:cs typeface="Times New Roman" panose="02020603050405020304" pitchFamily="18" charset="0"/>
              </a:rPr>
              <a:t> Chamber</a:t>
            </a:r>
          </a:p>
          <a:p>
            <a:pPr marL="1371600" lvl="2" indent="-457200">
              <a:spcBef>
                <a:spcPts val="400"/>
              </a:spcBef>
              <a:spcAft>
                <a:spcPts val="400"/>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Department website, if available</a:t>
            </a:r>
          </a:p>
          <a:p>
            <a:pPr marL="1371600" lvl="2" indent="-457200">
              <a:spcBef>
                <a:spcPts val="400"/>
              </a:spcBef>
              <a:spcAft>
                <a:spcPts val="400"/>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Availability in department level documents</a:t>
            </a:r>
          </a:p>
          <a:p>
            <a:pPr marL="1371600" lvl="2" indent="-457200">
              <a:spcBef>
                <a:spcPts val="400"/>
              </a:spcBef>
              <a:spcAft>
                <a:spcPts val="400"/>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Documentary </a:t>
            </a:r>
            <a:r>
              <a:rPr lang="en-US" sz="2000" dirty="0" smtClean="0">
                <a:latin typeface="Times New Roman" panose="02020603050405020304" pitchFamily="18" charset="0"/>
                <a:cs typeface="Times New Roman" panose="02020603050405020304" pitchFamily="18" charset="0"/>
              </a:rPr>
              <a:t>evidence</a:t>
            </a:r>
            <a:endParaRPr lang="en-US" sz="2000" dirty="0">
              <a:latin typeface="Times New Roman" panose="02020603050405020304" pitchFamily="18" charset="0"/>
              <a:cs typeface="Times New Roman" panose="02020603050405020304" pitchFamily="18" charset="0"/>
            </a:endParaRPr>
          </a:p>
        </p:txBody>
      </p:sp>
      <p:sp>
        <p:nvSpPr>
          <p:cNvPr id="5" name="Rectangle 4"/>
          <p:cNvSpPr/>
          <p:nvPr/>
        </p:nvSpPr>
        <p:spPr>
          <a:xfrm>
            <a:off x="532448" y="4006017"/>
            <a:ext cx="8923656" cy="2318583"/>
          </a:xfrm>
          <a:prstGeom prst="rect">
            <a:avLst/>
          </a:prstGeom>
        </p:spPr>
        <p:txBody>
          <a:bodyPr wrap="square">
            <a:spAutoFit/>
          </a:bodyPr>
          <a:lstStyle/>
          <a:p>
            <a:pPr marL="463550" indent="-463550" algn="just"/>
            <a:r>
              <a:rPr lang="en-US" sz="2200" b="1" dirty="0">
                <a:solidFill>
                  <a:srgbClr val="0000CC"/>
                </a:solidFill>
                <a:latin typeface="Times New Roman" panose="02020603050405020304" pitchFamily="18" charset="0"/>
                <a:cs typeface="Times New Roman" panose="02020603050405020304" pitchFamily="18" charset="0"/>
              </a:rPr>
              <a:t>1.4.	State the process for defining the Vision and Mission of </a:t>
            </a:r>
            <a:r>
              <a:rPr lang="en-US" sz="2200" b="1" dirty="0" smtClean="0">
                <a:solidFill>
                  <a:srgbClr val="0000CC"/>
                </a:solidFill>
                <a:latin typeface="Times New Roman" panose="02020603050405020304" pitchFamily="18" charset="0"/>
                <a:cs typeface="Times New Roman" panose="02020603050405020304" pitchFamily="18" charset="0"/>
              </a:rPr>
              <a:t>the Department </a:t>
            </a:r>
            <a:r>
              <a:rPr lang="en-US" sz="2200" b="1" dirty="0">
                <a:solidFill>
                  <a:srgbClr val="0000CC"/>
                </a:solidFill>
                <a:latin typeface="Times New Roman" panose="02020603050405020304" pitchFamily="18" charset="0"/>
                <a:cs typeface="Times New Roman" panose="02020603050405020304" pitchFamily="18" charset="0"/>
              </a:rPr>
              <a:t>and PEOs of the program.</a:t>
            </a:r>
          </a:p>
          <a:p>
            <a:r>
              <a:rPr lang="en-US" sz="2200" dirty="0" smtClean="0">
                <a:latin typeface="Times New Roman" panose="02020603050405020304" pitchFamily="18" charset="0"/>
                <a:cs typeface="Times New Roman" panose="02020603050405020304" pitchFamily="18" charset="0"/>
              </a:rPr>
              <a:t>	Process </a:t>
            </a:r>
            <a:r>
              <a:rPr lang="en-US" sz="2200" dirty="0">
                <a:latin typeface="Times New Roman" panose="02020603050405020304" pitchFamily="18" charset="0"/>
                <a:cs typeface="Times New Roman" panose="02020603050405020304" pitchFamily="18" charset="0"/>
              </a:rPr>
              <a:t>to ensure:</a:t>
            </a:r>
          </a:p>
          <a:p>
            <a:pPr marL="1371600" lvl="2" indent="-457200">
              <a:spcBef>
                <a:spcPts val="400"/>
              </a:spcBef>
              <a:spcAft>
                <a:spcPts val="400"/>
              </a:spcAf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Effective </a:t>
            </a:r>
            <a:r>
              <a:rPr lang="en-US" sz="2000" dirty="0">
                <a:latin typeface="Times New Roman" panose="02020603050405020304" pitchFamily="18" charset="0"/>
                <a:cs typeface="Times New Roman" panose="02020603050405020304" pitchFamily="18" charset="0"/>
              </a:rPr>
              <a:t>participation of Stakeholders</a:t>
            </a:r>
          </a:p>
          <a:p>
            <a:pPr marL="1371600" lvl="2" indent="-457200">
              <a:spcBef>
                <a:spcPts val="400"/>
              </a:spcBef>
              <a:spcAft>
                <a:spcPts val="400"/>
              </a:spcAf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Effective </a:t>
            </a:r>
            <a:r>
              <a:rPr lang="en-US" sz="2000" dirty="0">
                <a:latin typeface="Times New Roman" panose="02020603050405020304" pitchFamily="18" charset="0"/>
                <a:cs typeface="Times New Roman" panose="02020603050405020304" pitchFamily="18" charset="0"/>
              </a:rPr>
              <a:t>Process implementation</a:t>
            </a:r>
          </a:p>
          <a:p>
            <a:pPr marL="1371600" lvl="2" indent="-457200">
              <a:spcBef>
                <a:spcPts val="400"/>
              </a:spcBef>
              <a:spcAft>
                <a:spcPts val="400"/>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Documentary </a:t>
            </a:r>
            <a:r>
              <a:rPr lang="en-US" sz="2000" dirty="0" smtClean="0">
                <a:latin typeface="Times New Roman" panose="02020603050405020304" pitchFamily="18" charset="0"/>
                <a:cs typeface="Times New Roman" panose="02020603050405020304" pitchFamily="18" charset="0"/>
              </a:rPr>
              <a:t>evidence</a:t>
            </a:r>
            <a:r>
              <a:rPr lang="en-US" sz="2200" dirty="0" smtClean="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p:txBody>
      </p:sp>
      <p:sp>
        <p:nvSpPr>
          <p:cNvPr id="6" name="Right Arrow 5">
            <a:hlinkClick r:id="rId2" action="ppaction://hlinkfile"/>
          </p:cNvPr>
          <p:cNvSpPr/>
          <p:nvPr/>
        </p:nvSpPr>
        <p:spPr>
          <a:xfrm>
            <a:off x="7467600" y="5638800"/>
            <a:ext cx="1238250" cy="533400"/>
          </a:xfrm>
          <a:prstGeom prst="rightArrow">
            <a:avLst/>
          </a:prstGeom>
          <a:ln>
            <a:solidFill>
              <a:srgbClr val="7030A0"/>
            </a:solidFill>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rgbClr val="C00000"/>
                </a:solidFill>
              </a:rPr>
              <a:t>Steps</a:t>
            </a:r>
            <a:endParaRPr lang="en-US" dirty="0">
              <a:solidFill>
                <a:srgbClr val="C00000"/>
              </a:solidFill>
            </a:endParaRPr>
          </a:p>
        </p:txBody>
      </p:sp>
      <p:sp>
        <p:nvSpPr>
          <p:cNvPr id="7"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237008318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05368" y="3390894"/>
            <a:ext cx="95263" cy="76211"/>
          </a:xfrm>
          <a:prstGeom prst="rect">
            <a:avLst/>
          </a:prstGeom>
        </p:spPr>
      </p:pic>
      <p:sp>
        <p:nvSpPr>
          <p:cNvPr id="4" name="Rectangle 3"/>
          <p:cNvSpPr/>
          <p:nvPr/>
        </p:nvSpPr>
        <p:spPr>
          <a:xfrm>
            <a:off x="492826" y="685800"/>
            <a:ext cx="9067800" cy="5709255"/>
          </a:xfrm>
          <a:prstGeom prst="rect">
            <a:avLst/>
          </a:prstGeom>
        </p:spPr>
        <p:txBody>
          <a:bodyPr wrap="square">
            <a:spAutoFit/>
          </a:bodyPr>
          <a:lstStyle/>
          <a:p>
            <a:r>
              <a:rPr lang="en-US" sz="2200" b="1" dirty="0">
                <a:solidFill>
                  <a:srgbClr val="0000CC"/>
                </a:solidFill>
                <a:latin typeface="Times New Roman" panose="02020603050405020304" pitchFamily="18" charset="0"/>
                <a:cs typeface="Times New Roman" panose="02020603050405020304" pitchFamily="18" charset="0"/>
              </a:rPr>
              <a:t>9.3. Feedback on facilities  </a:t>
            </a:r>
          </a:p>
          <a:p>
            <a:pPr>
              <a:lnSpc>
                <a:spcPct val="150000"/>
              </a:lnSpc>
              <a:tabLst>
                <a:tab pos="463550" algn="l"/>
              </a:tabLst>
            </a:pPr>
            <a:r>
              <a:rPr lang="en-US" sz="2000" dirty="0" smtClean="0">
                <a:latin typeface="Times New Roman" panose="02020603050405020304" pitchFamily="18" charset="0"/>
                <a:cs typeface="Times New Roman" panose="02020603050405020304" pitchFamily="18" charset="0"/>
              </a:rPr>
              <a:t>	Assessment </a:t>
            </a:r>
            <a:r>
              <a:rPr lang="en-US" sz="2000" dirty="0">
                <a:latin typeface="Times New Roman" panose="02020603050405020304" pitchFamily="18" charset="0"/>
                <a:cs typeface="Times New Roman" panose="02020603050405020304" pitchFamily="18" charset="0"/>
              </a:rPr>
              <a:t>is based on -</a:t>
            </a:r>
          </a:p>
          <a:p>
            <a:pPr marL="800100" lvl="1" indent="-342900">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Feedback </a:t>
            </a:r>
            <a:r>
              <a:rPr lang="en-US" sz="2000" dirty="0">
                <a:latin typeface="Times New Roman" panose="02020603050405020304" pitchFamily="18" charset="0"/>
                <a:cs typeface="Times New Roman" panose="02020603050405020304" pitchFamily="18" charset="0"/>
              </a:rPr>
              <a:t>collection</a:t>
            </a:r>
          </a:p>
          <a:p>
            <a:pPr marL="800100" lvl="1" indent="-342900">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Analysis </a:t>
            </a:r>
            <a:r>
              <a:rPr lang="en-US" sz="2000" dirty="0">
                <a:latin typeface="Times New Roman" panose="02020603050405020304" pitchFamily="18" charset="0"/>
                <a:cs typeface="Times New Roman" panose="02020603050405020304" pitchFamily="18" charset="0"/>
              </a:rPr>
              <a:t>and corrective action </a:t>
            </a:r>
            <a:r>
              <a:rPr lang="en-US" sz="2000" dirty="0" smtClean="0">
                <a:latin typeface="Times New Roman" panose="02020603050405020304" pitchFamily="18" charset="0"/>
                <a:cs typeface="Times New Roman" panose="02020603050405020304" pitchFamily="18" charset="0"/>
              </a:rPr>
              <a:t>taken</a:t>
            </a:r>
          </a:p>
          <a:p>
            <a:pPr lvl="1"/>
            <a:endParaRPr lang="en-US" sz="1200" dirty="0">
              <a:latin typeface="Times New Roman" panose="02020603050405020304" pitchFamily="18" charset="0"/>
              <a:cs typeface="Times New Roman" panose="02020603050405020304" pitchFamily="18" charset="0"/>
            </a:endParaRPr>
          </a:p>
          <a:p>
            <a:r>
              <a:rPr lang="en-US" sz="2200" b="1" dirty="0">
                <a:solidFill>
                  <a:srgbClr val="0000CC"/>
                </a:solidFill>
                <a:latin typeface="Times New Roman" panose="02020603050405020304" pitchFamily="18" charset="0"/>
                <a:cs typeface="Times New Roman" panose="02020603050405020304" pitchFamily="18" charset="0"/>
              </a:rPr>
              <a:t>9.4. Self Learning  </a:t>
            </a:r>
          </a:p>
          <a:p>
            <a:pPr>
              <a:lnSpc>
                <a:spcPct val="150000"/>
              </a:lnSpc>
              <a:tabLst>
                <a:tab pos="463550" algn="l"/>
              </a:tabLst>
            </a:pPr>
            <a:r>
              <a:rPr lang="en-US" sz="2000" dirty="0" smtClean="0">
                <a:latin typeface="Times New Roman" panose="02020603050405020304" pitchFamily="18" charset="0"/>
                <a:cs typeface="Times New Roman" panose="02020603050405020304" pitchFamily="18" charset="0"/>
              </a:rPr>
              <a:t>	The </a:t>
            </a:r>
            <a:r>
              <a:rPr lang="en-US" sz="2000" dirty="0">
                <a:latin typeface="Times New Roman" panose="02020603050405020304" pitchFamily="18" charset="0"/>
                <a:cs typeface="Times New Roman" panose="02020603050405020304" pitchFamily="18" charset="0"/>
              </a:rPr>
              <a:t>institution needs to specify –</a:t>
            </a:r>
          </a:p>
          <a:p>
            <a:pPr marL="800100" lvl="1" indent="-342900">
              <a:lnSpc>
                <a:spcPct val="150000"/>
              </a:lnSpc>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Facilities</a:t>
            </a:r>
            <a:endParaRPr lang="en-US" dirty="0">
              <a:latin typeface="Times New Roman" panose="02020603050405020304" pitchFamily="18" charset="0"/>
              <a:cs typeface="Times New Roman" panose="02020603050405020304" pitchFamily="18" charset="0"/>
            </a:endParaRPr>
          </a:p>
          <a:p>
            <a:pPr marL="800100" lvl="1" indent="-342900">
              <a:lnSpc>
                <a:spcPct val="150000"/>
              </a:lnSpc>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Materials</a:t>
            </a:r>
            <a:endParaRPr lang="en-US" dirty="0">
              <a:latin typeface="Times New Roman" panose="02020603050405020304" pitchFamily="18" charset="0"/>
              <a:cs typeface="Times New Roman" panose="02020603050405020304" pitchFamily="18" charset="0"/>
            </a:endParaRPr>
          </a:p>
          <a:p>
            <a:pPr marL="800100" lvl="1" indent="-342900">
              <a:lnSpc>
                <a:spcPct val="150000"/>
              </a:lnSpc>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Scope </a:t>
            </a:r>
            <a:r>
              <a:rPr lang="en-US" dirty="0">
                <a:latin typeface="Times New Roman" panose="02020603050405020304" pitchFamily="18" charset="0"/>
                <a:cs typeface="Times New Roman" panose="02020603050405020304" pitchFamily="18" charset="0"/>
              </a:rPr>
              <a:t>for self-learning / learning beyond syllabus</a:t>
            </a:r>
          </a:p>
          <a:p>
            <a:pPr marL="800100" lvl="1" indent="-342900">
              <a:lnSpc>
                <a:spcPct val="150000"/>
              </a:lnSpc>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Webinars</a:t>
            </a:r>
            <a:endParaRPr lang="en-US" dirty="0">
              <a:latin typeface="Times New Roman" panose="02020603050405020304" pitchFamily="18" charset="0"/>
              <a:cs typeface="Times New Roman" panose="02020603050405020304" pitchFamily="18" charset="0"/>
            </a:endParaRPr>
          </a:p>
          <a:p>
            <a:pPr marL="800100" lvl="1" indent="-342900">
              <a:lnSpc>
                <a:spcPct val="150000"/>
              </a:lnSpc>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Podcast</a:t>
            </a:r>
            <a:endParaRPr lang="en-US" dirty="0">
              <a:latin typeface="Times New Roman" panose="02020603050405020304" pitchFamily="18" charset="0"/>
              <a:cs typeface="Times New Roman" panose="02020603050405020304" pitchFamily="18" charset="0"/>
            </a:endParaRPr>
          </a:p>
          <a:p>
            <a:pPr marL="800100" lvl="1" indent="-342900">
              <a:lnSpc>
                <a:spcPct val="150000"/>
              </a:lnSpc>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MOOCs</a:t>
            </a:r>
            <a:endParaRPr lang="en-US" dirty="0">
              <a:latin typeface="Times New Roman" panose="02020603050405020304" pitchFamily="18" charset="0"/>
              <a:cs typeface="Times New Roman" panose="02020603050405020304" pitchFamily="18" charset="0"/>
            </a:endParaRPr>
          </a:p>
          <a:p>
            <a:pPr marL="800100" lvl="1" indent="-342900">
              <a:lnSpc>
                <a:spcPct val="150000"/>
              </a:lnSpc>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Evaluate </a:t>
            </a:r>
            <a:r>
              <a:rPr lang="en-US" dirty="0">
                <a:latin typeface="Times New Roman" panose="02020603050405020304" pitchFamily="18" charset="0"/>
                <a:cs typeface="Times New Roman" panose="02020603050405020304" pitchFamily="18" charset="0"/>
              </a:rPr>
              <a:t>effectiveness</a:t>
            </a:r>
          </a:p>
        </p:txBody>
      </p:sp>
      <p:sp>
        <p:nvSpPr>
          <p:cNvPr id="6"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415477269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05368" y="3390894"/>
            <a:ext cx="95263" cy="76211"/>
          </a:xfrm>
          <a:prstGeom prst="rect">
            <a:avLst/>
          </a:prstGeom>
        </p:spPr>
      </p:pic>
      <p:sp>
        <p:nvSpPr>
          <p:cNvPr id="2" name="Rectangle 1"/>
          <p:cNvSpPr/>
          <p:nvPr/>
        </p:nvSpPr>
        <p:spPr>
          <a:xfrm>
            <a:off x="466731" y="629989"/>
            <a:ext cx="9067800" cy="5770811"/>
          </a:xfrm>
          <a:prstGeom prst="rect">
            <a:avLst/>
          </a:prstGeom>
        </p:spPr>
        <p:txBody>
          <a:bodyPr wrap="square">
            <a:spAutoFit/>
          </a:bodyPr>
          <a:lstStyle/>
          <a:p>
            <a:r>
              <a:rPr lang="en-US" sz="2200" b="1" dirty="0">
                <a:solidFill>
                  <a:srgbClr val="0000CC"/>
                </a:solidFill>
                <a:latin typeface="Times New Roman" panose="02020603050405020304" pitchFamily="18" charset="0"/>
                <a:cs typeface="Times New Roman" panose="02020603050405020304" pitchFamily="18" charset="0"/>
              </a:rPr>
              <a:t>9.5. Career Guidance, Training, Placement </a:t>
            </a:r>
          </a:p>
          <a:p>
            <a:pPr>
              <a:tabLst>
                <a:tab pos="463550" algn="l"/>
              </a:tabLst>
            </a:pPr>
            <a:r>
              <a:rPr lang="en-US" sz="2000" dirty="0" smtClean="0">
                <a:latin typeface="Times New Roman" panose="02020603050405020304" pitchFamily="18" charset="0"/>
                <a:cs typeface="Times New Roman" panose="02020603050405020304" pitchFamily="18" charset="0"/>
              </a:rPr>
              <a:t>	The </a:t>
            </a:r>
            <a:r>
              <a:rPr lang="en-US" sz="2000" dirty="0">
                <a:latin typeface="Times New Roman" panose="02020603050405020304" pitchFamily="18" charset="0"/>
                <a:cs typeface="Times New Roman" panose="02020603050405020304" pitchFamily="18" charset="0"/>
              </a:rPr>
              <a:t>institution may specify –</a:t>
            </a: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Facility</a:t>
            </a:r>
            <a:endParaRPr lang="en-US" sz="20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Management</a:t>
            </a:r>
            <a:endParaRPr lang="en-US" sz="20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Effectiveness </a:t>
            </a:r>
            <a:r>
              <a:rPr lang="en-US" sz="2000" dirty="0">
                <a:latin typeface="Times New Roman" panose="02020603050405020304" pitchFamily="18" charset="0"/>
                <a:cs typeface="Times New Roman" panose="02020603050405020304" pitchFamily="18" charset="0"/>
              </a:rPr>
              <a:t>for career guidance including counseling for higher studies</a:t>
            </a: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Campus </a:t>
            </a:r>
            <a:r>
              <a:rPr lang="en-US" sz="2000" dirty="0">
                <a:latin typeface="Times New Roman" panose="02020603050405020304" pitchFamily="18" charset="0"/>
                <a:cs typeface="Times New Roman" panose="02020603050405020304" pitchFamily="18" charset="0"/>
              </a:rPr>
              <a:t>placement support</a:t>
            </a: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Industry </a:t>
            </a:r>
            <a:r>
              <a:rPr lang="en-US" sz="2000" dirty="0">
                <a:latin typeface="Times New Roman" panose="02020603050405020304" pitchFamily="18" charset="0"/>
                <a:cs typeface="Times New Roman" panose="02020603050405020304" pitchFamily="18" charset="0"/>
              </a:rPr>
              <a:t>interaction for training/internship/placement, etc.</a:t>
            </a:r>
          </a:p>
          <a:p>
            <a:endParaRPr lang="en-US" sz="1050" i="1" dirty="0" smtClean="0"/>
          </a:p>
          <a:p>
            <a:endParaRPr lang="en-US" sz="1050" i="1" dirty="0"/>
          </a:p>
          <a:p>
            <a:r>
              <a:rPr lang="en-US" sz="2200" b="1" dirty="0">
                <a:solidFill>
                  <a:srgbClr val="0000CC"/>
                </a:solidFill>
                <a:latin typeface="Times New Roman" panose="02020603050405020304" pitchFamily="18" charset="0"/>
                <a:cs typeface="Times New Roman" panose="02020603050405020304" pitchFamily="18" charset="0"/>
              </a:rPr>
              <a:t>9.6. Entrepreneurship Cell</a:t>
            </a:r>
          </a:p>
          <a:p>
            <a:pPr>
              <a:tabLst>
                <a:tab pos="463550" algn="l"/>
              </a:tabLst>
            </a:pPr>
            <a:r>
              <a:rPr lang="en-US" sz="2000" dirty="0" smtClean="0">
                <a:latin typeface="Times New Roman" panose="02020603050405020304" pitchFamily="18" charset="0"/>
                <a:cs typeface="Times New Roman" panose="02020603050405020304" pitchFamily="18" charset="0"/>
              </a:rPr>
              <a:t>	The </a:t>
            </a:r>
            <a:r>
              <a:rPr lang="en-US" sz="2000" dirty="0">
                <a:latin typeface="Times New Roman" panose="02020603050405020304" pitchFamily="18" charset="0"/>
                <a:cs typeface="Times New Roman" panose="02020603050405020304" pitchFamily="18" charset="0"/>
              </a:rPr>
              <a:t>institution may specify –</a:t>
            </a: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Facility</a:t>
            </a:r>
            <a:endParaRPr lang="en-US" sz="20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Management</a:t>
            </a:r>
            <a:endParaRPr lang="en-US" sz="20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Effectiveness </a:t>
            </a:r>
            <a:r>
              <a:rPr lang="en-US" sz="2000" dirty="0">
                <a:latin typeface="Times New Roman" panose="02020603050405020304" pitchFamily="18" charset="0"/>
                <a:cs typeface="Times New Roman" panose="02020603050405020304" pitchFamily="18" charset="0"/>
              </a:rPr>
              <a:t>in encouraging entrepreneurship and incubation</a:t>
            </a: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Success </a:t>
            </a:r>
            <a:r>
              <a:rPr lang="en-US" sz="2000" dirty="0">
                <a:latin typeface="Times New Roman" panose="02020603050405020304" pitchFamily="18" charset="0"/>
                <a:cs typeface="Times New Roman" panose="02020603050405020304" pitchFamily="18" charset="0"/>
              </a:rPr>
              <a:t>stories for each of the assessment years</a:t>
            </a:r>
          </a:p>
          <a:p>
            <a:endParaRPr lang="en-US" sz="1100" dirty="0" smtClean="0">
              <a:latin typeface="Times New Roman" panose="02020603050405020304" pitchFamily="18" charset="0"/>
              <a:cs typeface="Times New Roman" panose="02020603050405020304" pitchFamily="18" charset="0"/>
            </a:endParaRPr>
          </a:p>
          <a:p>
            <a:endParaRPr lang="en-US" sz="1100" dirty="0">
              <a:latin typeface="Times New Roman" panose="02020603050405020304" pitchFamily="18" charset="0"/>
              <a:cs typeface="Times New Roman" panose="02020603050405020304" pitchFamily="18" charset="0"/>
            </a:endParaRPr>
          </a:p>
          <a:p>
            <a:r>
              <a:rPr lang="en-US" sz="2200" b="1" dirty="0">
                <a:solidFill>
                  <a:srgbClr val="0000CC"/>
                </a:solidFill>
                <a:latin typeface="Times New Roman" panose="02020603050405020304" pitchFamily="18" charset="0"/>
                <a:cs typeface="Times New Roman" panose="02020603050405020304" pitchFamily="18" charset="0"/>
              </a:rPr>
              <a:t>9.7. Co-curricular and Extra-curricular Activities </a:t>
            </a:r>
          </a:p>
          <a:p>
            <a:pPr>
              <a:tabLst>
                <a:tab pos="463550" algn="l"/>
              </a:tabLst>
            </a:pPr>
            <a:r>
              <a:rPr lang="en-US" sz="2000" dirty="0" smtClean="0">
                <a:latin typeface="Times New Roman" panose="02020603050405020304" pitchFamily="18" charset="0"/>
                <a:cs typeface="Times New Roman" panose="02020603050405020304" pitchFamily="18" charset="0"/>
              </a:rPr>
              <a:t>	The </a:t>
            </a:r>
            <a:r>
              <a:rPr lang="en-US" sz="2000" dirty="0">
                <a:latin typeface="Times New Roman" panose="02020603050405020304" pitchFamily="18" charset="0"/>
                <a:cs typeface="Times New Roman" panose="02020603050405020304" pitchFamily="18" charset="0"/>
              </a:rPr>
              <a:t>institution may specify –</a:t>
            </a: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Co-curricular </a:t>
            </a:r>
            <a:r>
              <a:rPr lang="en-US" sz="2000" dirty="0">
                <a:latin typeface="Times New Roman" panose="02020603050405020304" pitchFamily="18" charset="0"/>
                <a:cs typeface="Times New Roman" panose="02020603050405020304" pitchFamily="18" charset="0"/>
              </a:rPr>
              <a:t>and extra-curricular activities</a:t>
            </a:r>
          </a:p>
        </p:txBody>
      </p:sp>
      <p:sp>
        <p:nvSpPr>
          <p:cNvPr id="6"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115121177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330200" y="542307"/>
            <a:ext cx="9328150" cy="304800"/>
          </a:xfrm>
        </p:spPr>
        <p:txBody>
          <a:bodyPr>
            <a:noAutofit/>
          </a:bodyPr>
          <a:lstStyle/>
          <a:p>
            <a:pPr algn="l"/>
            <a:r>
              <a:rPr lang="en-US" sz="2000" b="1" dirty="0">
                <a:solidFill>
                  <a:srgbClr val="FF0000"/>
                </a:solidFill>
                <a:latin typeface="Cambria" panose="02040503050406030204" pitchFamily="18" charset="0"/>
              </a:rPr>
              <a:t>CRITERION 10: Governance, Institutional </a:t>
            </a:r>
            <a:r>
              <a:rPr lang="en-US" sz="2000" b="1" dirty="0" smtClean="0">
                <a:solidFill>
                  <a:srgbClr val="FF0000"/>
                </a:solidFill>
                <a:latin typeface="Cambria" panose="02040503050406030204" pitchFamily="18" charset="0"/>
              </a:rPr>
              <a:t>Support and </a:t>
            </a:r>
            <a:r>
              <a:rPr lang="en-US" sz="2000" b="1" dirty="0">
                <a:solidFill>
                  <a:srgbClr val="FF0000"/>
                </a:solidFill>
                <a:latin typeface="Cambria" panose="02040503050406030204" pitchFamily="18" charset="0"/>
              </a:rPr>
              <a:t>Financial Resources</a:t>
            </a:r>
          </a:p>
        </p:txBody>
      </p:sp>
      <p:pic>
        <p:nvPicPr>
          <p:cNvPr id="5" name="Picture 4" descr="Screen Clippi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05368" y="3390894"/>
            <a:ext cx="95263" cy="76211"/>
          </a:xfrm>
          <a:prstGeom prst="rect">
            <a:avLst/>
          </a:prstGeom>
        </p:spPr>
      </p:pic>
      <p:sp>
        <p:nvSpPr>
          <p:cNvPr id="4" name="Rectangle 3"/>
          <p:cNvSpPr/>
          <p:nvPr/>
        </p:nvSpPr>
        <p:spPr>
          <a:xfrm>
            <a:off x="533400" y="1469410"/>
            <a:ext cx="8915400" cy="2169825"/>
          </a:xfrm>
          <a:prstGeom prst="rect">
            <a:avLst/>
          </a:prstGeom>
        </p:spPr>
        <p:txBody>
          <a:bodyPr wrap="square">
            <a:spAutoFit/>
          </a:bodyPr>
          <a:lstStyle/>
          <a:p>
            <a:r>
              <a:rPr lang="en-US" sz="2200" b="1" dirty="0">
                <a:solidFill>
                  <a:srgbClr val="0000CC"/>
                </a:solidFill>
                <a:latin typeface="Times New Roman" panose="02020603050405020304" pitchFamily="18" charset="0"/>
                <a:cs typeface="Times New Roman" panose="02020603050405020304" pitchFamily="18" charset="0"/>
              </a:rPr>
              <a:t>10.1 Organization, Governance and Transparency</a:t>
            </a:r>
          </a:p>
          <a:p>
            <a:r>
              <a:rPr lang="en-US" sz="2200" dirty="0" smtClean="0">
                <a:latin typeface="Times New Roman" panose="02020603050405020304" pitchFamily="18" charset="0"/>
                <a:cs typeface="Times New Roman" panose="02020603050405020304" pitchFamily="18" charset="0"/>
              </a:rPr>
              <a:t> </a:t>
            </a:r>
            <a:r>
              <a:rPr lang="en-US" sz="2000" dirty="0">
                <a:solidFill>
                  <a:srgbClr val="FF0000"/>
                </a:solidFill>
                <a:latin typeface="Times New Roman" panose="02020603050405020304" pitchFamily="18" charset="0"/>
                <a:cs typeface="Times New Roman" panose="02020603050405020304" pitchFamily="18" charset="0"/>
              </a:rPr>
              <a:t>10.1.1. State the Vision and Mission of the Institute</a:t>
            </a:r>
          </a:p>
          <a:p>
            <a:pPr algn="just"/>
            <a:r>
              <a:rPr lang="en-US" sz="2000" dirty="0" smtClean="0">
                <a:latin typeface="Times New Roman" panose="02020603050405020304" pitchFamily="18" charset="0"/>
                <a:cs typeface="Times New Roman" panose="02020603050405020304" pitchFamily="18" charset="0"/>
              </a:rPr>
              <a:t>	Vision </a:t>
            </a:r>
            <a:r>
              <a:rPr lang="en-US" sz="2000" dirty="0">
                <a:latin typeface="Times New Roman" panose="02020603050405020304" pitchFamily="18" charset="0"/>
                <a:cs typeface="Times New Roman" panose="02020603050405020304" pitchFamily="18" charset="0"/>
              </a:rPr>
              <a:t>statement typically indicates aspirations and Mission statement states </a:t>
            </a:r>
            <a:r>
              <a:rPr lang="en-US" sz="2000" dirty="0" smtClean="0">
                <a:latin typeface="Times New Roman" panose="02020603050405020304" pitchFamily="18" charset="0"/>
                <a:cs typeface="Times New Roman" panose="02020603050405020304" pitchFamily="18" charset="0"/>
              </a:rPr>
              <a:t>	the broad </a:t>
            </a:r>
            <a:r>
              <a:rPr lang="en-US" sz="2000" dirty="0">
                <a:latin typeface="Times New Roman" panose="02020603050405020304" pitchFamily="18" charset="0"/>
                <a:cs typeface="Times New Roman" panose="02020603050405020304" pitchFamily="18" charset="0"/>
              </a:rPr>
              <a:t>approach to achieve </a:t>
            </a:r>
            <a:r>
              <a:rPr lang="en-US" sz="2000" dirty="0" smtClean="0">
                <a:latin typeface="Times New Roman" panose="02020603050405020304" pitchFamily="18" charset="0"/>
                <a:cs typeface="Times New Roman" panose="02020603050405020304" pitchFamily="18" charset="0"/>
              </a:rPr>
              <a:t>aspirations</a:t>
            </a:r>
          </a:p>
          <a:p>
            <a:pPr algn="just"/>
            <a:endParaRPr lang="en-US" sz="1100" dirty="0" smtClean="0">
              <a:latin typeface="Times New Roman" panose="02020603050405020304" pitchFamily="18" charset="0"/>
              <a:cs typeface="Times New Roman" panose="02020603050405020304" pitchFamily="18" charset="0"/>
            </a:endParaRPr>
          </a:p>
          <a:p>
            <a:pPr marL="1257300" lvl="2"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Availability</a:t>
            </a:r>
          </a:p>
          <a:p>
            <a:pPr marL="1257300" lvl="2"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Appropriateness/relevance</a:t>
            </a:r>
          </a:p>
        </p:txBody>
      </p:sp>
      <p:sp>
        <p:nvSpPr>
          <p:cNvPr id="6" name="Rectangle 5"/>
          <p:cNvSpPr/>
          <p:nvPr/>
        </p:nvSpPr>
        <p:spPr>
          <a:xfrm>
            <a:off x="457200" y="3767822"/>
            <a:ext cx="9067800" cy="2785378"/>
          </a:xfrm>
          <a:prstGeom prst="rect">
            <a:avLst/>
          </a:prstGeom>
        </p:spPr>
        <p:txBody>
          <a:bodyPr wrap="square">
            <a:spAutoFit/>
          </a:bodyPr>
          <a:lstStyle/>
          <a:p>
            <a:pPr algn="just"/>
            <a:r>
              <a:rPr lang="en-US" sz="2000" dirty="0">
                <a:solidFill>
                  <a:srgbClr val="FF0000"/>
                </a:solidFill>
                <a:latin typeface="Times New Roman" panose="02020603050405020304" pitchFamily="18" charset="0"/>
                <a:cs typeface="Times New Roman" panose="02020603050405020304" pitchFamily="18" charset="0"/>
              </a:rPr>
              <a:t>10.1.2. Governing body, administrative setup, functions of various bodies, 	service rules, procedures, recruitment and promotional policies </a:t>
            </a:r>
          </a:p>
          <a:p>
            <a:pPr algn="just"/>
            <a:endParaRPr lang="en-US" sz="900" b="1" dirty="0"/>
          </a:p>
          <a:p>
            <a:pPr marL="285750" indent="-285750" algn="jus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List </a:t>
            </a:r>
            <a:r>
              <a:rPr lang="en-US" dirty="0">
                <a:latin typeface="Times New Roman" panose="02020603050405020304" pitchFamily="18" charset="0"/>
                <a:cs typeface="Times New Roman" panose="02020603050405020304" pitchFamily="18" charset="0"/>
              </a:rPr>
              <a:t>the governing, senate, and all other academic and administrative bodies; </a:t>
            </a:r>
            <a:r>
              <a:rPr lang="en-US" dirty="0" smtClean="0">
                <a:latin typeface="Times New Roman" panose="02020603050405020304" pitchFamily="18" charset="0"/>
                <a:cs typeface="Times New Roman" panose="02020603050405020304" pitchFamily="18" charset="0"/>
              </a:rPr>
              <a:t>their memberships</a:t>
            </a:r>
            <a:r>
              <a:rPr lang="en-US" dirty="0">
                <a:latin typeface="Times New Roman" panose="02020603050405020304" pitchFamily="18" charset="0"/>
                <a:cs typeface="Times New Roman" panose="02020603050405020304" pitchFamily="18" charset="0"/>
              </a:rPr>
              <a:t>, functions, and responsibilities; frequency of the meetings; </a:t>
            </a:r>
            <a:r>
              <a:rPr lang="en-US" dirty="0" smtClean="0">
                <a:latin typeface="Times New Roman" panose="02020603050405020304" pitchFamily="18" charset="0"/>
                <a:cs typeface="Times New Roman" panose="02020603050405020304" pitchFamily="18" charset="0"/>
              </a:rPr>
              <a:t>and attendance therein</a:t>
            </a:r>
            <a:endParaRPr lang="en-US"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published rules including service rules, policies and procedures; year </a:t>
            </a:r>
            <a:r>
              <a:rPr lang="en-US" dirty="0" smtClean="0">
                <a:latin typeface="Times New Roman" panose="02020603050405020304" pitchFamily="18" charset="0"/>
                <a:cs typeface="Times New Roman" panose="02020603050405020304" pitchFamily="18" charset="0"/>
              </a:rPr>
              <a:t>of publication </a:t>
            </a:r>
            <a:r>
              <a:rPr lang="en-US" dirty="0">
                <a:latin typeface="Times New Roman" panose="02020603050405020304" pitchFamily="18" charset="0"/>
                <a:cs typeface="Times New Roman" panose="02020603050405020304" pitchFamily="18" charset="0"/>
              </a:rPr>
              <a:t>shall be </a:t>
            </a:r>
            <a:r>
              <a:rPr lang="en-US" dirty="0" smtClean="0">
                <a:latin typeface="Times New Roman" panose="02020603050405020304" pitchFamily="18" charset="0"/>
                <a:cs typeface="Times New Roman" panose="02020603050405020304" pitchFamily="18" charset="0"/>
              </a:rPr>
              <a:t>listed</a:t>
            </a:r>
            <a:endParaRPr lang="en-US"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Minutes </a:t>
            </a:r>
            <a:r>
              <a:rPr lang="en-US" dirty="0">
                <a:latin typeface="Times New Roman" panose="02020603050405020304" pitchFamily="18" charset="0"/>
                <a:cs typeface="Times New Roman" panose="02020603050405020304" pitchFamily="18" charset="0"/>
              </a:rPr>
              <a:t>of the meetings, Action taken reports, extent of awareness among </a:t>
            </a:r>
            <a:r>
              <a:rPr lang="en-US" dirty="0" smtClean="0">
                <a:latin typeface="Times New Roman" panose="02020603050405020304" pitchFamily="18" charset="0"/>
                <a:cs typeface="Times New Roman" panose="02020603050405020304" pitchFamily="18" charset="0"/>
              </a:rPr>
              <a:t>the employees/students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08321356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05368" y="3390894"/>
            <a:ext cx="95263" cy="76211"/>
          </a:xfrm>
          <a:prstGeom prst="rect">
            <a:avLst/>
          </a:prstGeom>
        </p:spPr>
      </p:pic>
      <p:sp>
        <p:nvSpPr>
          <p:cNvPr id="2" name="Rectangle 1"/>
          <p:cNvSpPr/>
          <p:nvPr/>
        </p:nvSpPr>
        <p:spPr>
          <a:xfrm>
            <a:off x="457200" y="685800"/>
            <a:ext cx="8991600" cy="1823576"/>
          </a:xfrm>
          <a:prstGeom prst="rect">
            <a:avLst/>
          </a:prstGeom>
        </p:spPr>
        <p:txBody>
          <a:bodyPr wrap="square">
            <a:spAutoFit/>
          </a:bodyPr>
          <a:lstStyle/>
          <a:p>
            <a:r>
              <a:rPr lang="en-US" sz="2000" dirty="0">
                <a:solidFill>
                  <a:srgbClr val="FF0000"/>
                </a:solidFill>
                <a:latin typeface="Times New Roman" panose="02020603050405020304" pitchFamily="18" charset="0"/>
                <a:cs typeface="Times New Roman" panose="02020603050405020304" pitchFamily="18" charset="0"/>
              </a:rPr>
              <a:t>10.1.3. Decentralization in working and grievance redressal mechanism </a:t>
            </a:r>
          </a:p>
          <a:p>
            <a:pPr marL="742950" lvl="1" indent="-285750" algn="just">
              <a:spcBef>
                <a:spcPts val="300"/>
              </a:spcBef>
              <a:spcAft>
                <a:spcPts val="300"/>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List the names of the faculty members who have been delegated powers for taking administrative decisions </a:t>
            </a:r>
          </a:p>
          <a:p>
            <a:pPr marL="742950" lvl="1" indent="-285750" algn="just">
              <a:spcBef>
                <a:spcPts val="300"/>
              </a:spcBef>
              <a:spcAft>
                <a:spcPts val="300"/>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Grievance Redressal cell </a:t>
            </a:r>
          </a:p>
          <a:p>
            <a:pPr marL="742950" lvl="1" indent="-285750" algn="just">
              <a:spcBef>
                <a:spcPts val="300"/>
              </a:spcBef>
              <a:spcAft>
                <a:spcPts val="300"/>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Action taken report for the above point</a:t>
            </a:r>
          </a:p>
        </p:txBody>
      </p:sp>
      <p:sp>
        <p:nvSpPr>
          <p:cNvPr id="7" name="Rectangle 6"/>
          <p:cNvSpPr/>
          <p:nvPr/>
        </p:nvSpPr>
        <p:spPr>
          <a:xfrm>
            <a:off x="457199" y="2590800"/>
            <a:ext cx="8991600" cy="1746632"/>
          </a:xfrm>
          <a:prstGeom prst="rect">
            <a:avLst/>
          </a:prstGeom>
        </p:spPr>
        <p:txBody>
          <a:bodyPr wrap="square">
            <a:spAutoFit/>
          </a:bodyPr>
          <a:lstStyle/>
          <a:p>
            <a:r>
              <a:rPr lang="en-US" sz="2000" dirty="0">
                <a:solidFill>
                  <a:srgbClr val="FF0000"/>
                </a:solidFill>
                <a:latin typeface="Times New Roman" panose="02020603050405020304" pitchFamily="18" charset="0"/>
                <a:cs typeface="Times New Roman" panose="02020603050405020304" pitchFamily="18" charset="0"/>
              </a:rPr>
              <a:t>10.1.4. Delegation of financial powers </a:t>
            </a:r>
          </a:p>
          <a:p>
            <a:pPr marL="742950" lvl="1" indent="-285750" algn="just">
              <a:spcBef>
                <a:spcPts val="300"/>
              </a:spcBef>
              <a:spcAft>
                <a:spcPts val="300"/>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Institution should explicitly mention financial powers delegated to the Principal, Heads of Departments and relevant in-charges </a:t>
            </a:r>
          </a:p>
          <a:p>
            <a:pPr marL="742950" lvl="1" indent="-285750" algn="just">
              <a:spcBef>
                <a:spcPts val="300"/>
              </a:spcBef>
              <a:spcAft>
                <a:spcPts val="300"/>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Demonstrate the utilization of financial powers for each year of the assessment years </a:t>
            </a:r>
          </a:p>
        </p:txBody>
      </p:sp>
      <p:sp>
        <p:nvSpPr>
          <p:cNvPr id="8" name="Rectangle 7"/>
          <p:cNvSpPr/>
          <p:nvPr/>
        </p:nvSpPr>
        <p:spPr>
          <a:xfrm>
            <a:off x="504831" y="4501768"/>
            <a:ext cx="8991600" cy="1746632"/>
          </a:xfrm>
          <a:prstGeom prst="rect">
            <a:avLst/>
          </a:prstGeom>
        </p:spPr>
        <p:txBody>
          <a:bodyPr wrap="square">
            <a:spAutoFit/>
          </a:bodyPr>
          <a:lstStyle/>
          <a:p>
            <a:r>
              <a:rPr lang="en-US" sz="2000" dirty="0">
                <a:solidFill>
                  <a:srgbClr val="FF0000"/>
                </a:solidFill>
                <a:latin typeface="Times New Roman" panose="02020603050405020304" pitchFamily="18" charset="0"/>
                <a:cs typeface="Times New Roman" panose="02020603050405020304" pitchFamily="18" charset="0"/>
              </a:rPr>
              <a:t>10.1.5. 	Transparency and availability of correct/unambiguous information in</a:t>
            </a:r>
          </a:p>
          <a:p>
            <a:r>
              <a:rPr lang="en-US" sz="2000" dirty="0">
                <a:solidFill>
                  <a:srgbClr val="FF0000"/>
                </a:solidFill>
                <a:latin typeface="Times New Roman" panose="02020603050405020304" pitchFamily="18" charset="0"/>
                <a:cs typeface="Times New Roman" panose="02020603050405020304" pitchFamily="18" charset="0"/>
              </a:rPr>
              <a:t>	public domain </a:t>
            </a:r>
          </a:p>
          <a:p>
            <a:pPr marL="747713" lvl="1" indent="-290513" algn="just">
              <a:spcBef>
                <a:spcPts val="300"/>
              </a:spcBef>
              <a:spcAft>
                <a:spcPts val="300"/>
              </a:spcAf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Information </a:t>
            </a:r>
            <a:r>
              <a:rPr lang="en-US" sz="2000" dirty="0">
                <a:latin typeface="Times New Roman" panose="02020603050405020304" pitchFamily="18" charset="0"/>
                <a:cs typeface="Times New Roman" panose="02020603050405020304" pitchFamily="18" charset="0"/>
              </a:rPr>
              <a:t>on policies, rules, processes and dissemination of this information </a:t>
            </a:r>
            <a:r>
              <a:rPr lang="en-US" sz="2000" dirty="0" smtClean="0">
                <a:latin typeface="Times New Roman" panose="02020603050405020304" pitchFamily="18" charset="0"/>
                <a:cs typeface="Times New Roman" panose="02020603050405020304" pitchFamily="18" charset="0"/>
              </a:rPr>
              <a:t>to stakeholders </a:t>
            </a:r>
            <a:r>
              <a:rPr lang="en-US" sz="2000" dirty="0">
                <a:latin typeface="Times New Roman" panose="02020603050405020304" pitchFamily="18" charset="0"/>
                <a:cs typeface="Times New Roman" panose="02020603050405020304" pitchFamily="18" charset="0"/>
              </a:rPr>
              <a:t>is to be made available on the web site </a:t>
            </a:r>
          </a:p>
          <a:p>
            <a:pPr marL="742950" lvl="1" indent="-285750" algn="just">
              <a:spcBef>
                <a:spcPts val="300"/>
              </a:spcBef>
              <a:spcAft>
                <a:spcPts val="300"/>
              </a:spcAf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Disseminating </a:t>
            </a:r>
            <a:r>
              <a:rPr lang="en-US" sz="2000" dirty="0">
                <a:latin typeface="Times New Roman" panose="02020603050405020304" pitchFamily="18" charset="0"/>
                <a:cs typeface="Times New Roman" panose="02020603050405020304" pitchFamily="18" charset="0"/>
              </a:rPr>
              <a:t>of information about student, faculty and staff</a:t>
            </a:r>
          </a:p>
        </p:txBody>
      </p:sp>
      <p:sp>
        <p:nvSpPr>
          <p:cNvPr id="9"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295333101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05368" y="3390894"/>
            <a:ext cx="95263" cy="76211"/>
          </a:xfrm>
          <a:prstGeom prst="rect">
            <a:avLst/>
          </a:prstGeom>
        </p:spPr>
      </p:pic>
      <p:sp>
        <p:nvSpPr>
          <p:cNvPr id="4" name="Rectangle 3"/>
          <p:cNvSpPr/>
          <p:nvPr/>
        </p:nvSpPr>
        <p:spPr>
          <a:xfrm>
            <a:off x="533400" y="762000"/>
            <a:ext cx="8991600" cy="1692771"/>
          </a:xfrm>
          <a:prstGeom prst="rect">
            <a:avLst/>
          </a:prstGeom>
        </p:spPr>
        <p:txBody>
          <a:bodyPr wrap="square">
            <a:spAutoFit/>
          </a:bodyPr>
          <a:lstStyle/>
          <a:p>
            <a:pPr marL="688975" indent="-688975"/>
            <a:r>
              <a:rPr lang="en-US" sz="2200" b="1" dirty="0" smtClean="0">
                <a:solidFill>
                  <a:srgbClr val="0000CC"/>
                </a:solidFill>
                <a:latin typeface="Times New Roman" panose="02020603050405020304" pitchFamily="18" charset="0"/>
                <a:cs typeface="Times New Roman" panose="02020603050405020304" pitchFamily="18" charset="0"/>
              </a:rPr>
              <a:t>10.2. 	Budget </a:t>
            </a:r>
            <a:r>
              <a:rPr lang="en-US" sz="2200" b="1" dirty="0">
                <a:solidFill>
                  <a:srgbClr val="0000CC"/>
                </a:solidFill>
                <a:latin typeface="Times New Roman" panose="02020603050405020304" pitchFamily="18" charset="0"/>
                <a:cs typeface="Times New Roman" panose="02020603050405020304" pitchFamily="18" charset="0"/>
              </a:rPr>
              <a:t>Allocation, Utilization, and Public Accounting at Institute </a:t>
            </a:r>
            <a:r>
              <a:rPr lang="en-US" sz="2200" b="1" dirty="0" smtClean="0">
                <a:solidFill>
                  <a:srgbClr val="0000CC"/>
                </a:solidFill>
                <a:latin typeface="Times New Roman" panose="02020603050405020304" pitchFamily="18" charset="0"/>
                <a:cs typeface="Times New Roman" panose="02020603050405020304" pitchFamily="18" charset="0"/>
              </a:rPr>
              <a:t>  level</a:t>
            </a:r>
            <a:endParaRPr lang="en-US" sz="2200" b="1" dirty="0">
              <a:solidFill>
                <a:srgbClr val="0000CC"/>
              </a:solidFill>
              <a:latin typeface="Times New Roman" panose="02020603050405020304" pitchFamily="18" charset="0"/>
              <a:cs typeface="Times New Roman" panose="02020603050405020304" pitchFamily="18" charset="0"/>
            </a:endParaRPr>
          </a:p>
          <a:p>
            <a:pPr algn="just">
              <a:lnSpc>
                <a:spcPct val="150000"/>
              </a:lnSpc>
              <a:tabLst>
                <a:tab pos="463550" algn="l"/>
              </a:tabLst>
            </a:pPr>
            <a:r>
              <a:rPr lang="en-US" sz="2000" dirty="0" smtClean="0">
                <a:latin typeface="Times New Roman" panose="02020603050405020304" pitchFamily="18" charset="0"/>
                <a:cs typeface="Times New Roman" panose="02020603050405020304" pitchFamily="18" charset="0"/>
              </a:rPr>
              <a:t>	Summary </a:t>
            </a:r>
            <a:r>
              <a:rPr lang="en-US" sz="2000" dirty="0">
                <a:latin typeface="Times New Roman" panose="02020603050405020304" pitchFamily="18" charset="0"/>
                <a:cs typeface="Times New Roman" panose="02020603050405020304" pitchFamily="18" charset="0"/>
              </a:rPr>
              <a:t>of current financial year’s budget and actual expenditure incurred </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for </a:t>
            </a:r>
            <a:r>
              <a:rPr lang="en-US" sz="2000" dirty="0" smtClean="0">
                <a:latin typeface="Times New Roman" panose="02020603050405020304" pitchFamily="18" charset="0"/>
                <a:cs typeface="Times New Roman" panose="02020603050405020304" pitchFamily="18" charset="0"/>
              </a:rPr>
              <a:t>	the institution </a:t>
            </a:r>
            <a:r>
              <a:rPr lang="en-US" sz="2000" dirty="0">
                <a:latin typeface="Times New Roman" panose="02020603050405020304" pitchFamily="18" charset="0"/>
                <a:cs typeface="Times New Roman" panose="02020603050405020304" pitchFamily="18" charset="0"/>
              </a:rPr>
              <a:t>exclusively) in the three previous financial years.</a:t>
            </a:r>
          </a:p>
        </p:txBody>
      </p:sp>
      <p:sp>
        <p:nvSpPr>
          <p:cNvPr id="6" name="Rectangle 5"/>
          <p:cNvSpPr/>
          <p:nvPr/>
        </p:nvSpPr>
        <p:spPr>
          <a:xfrm>
            <a:off x="534390" y="2667000"/>
            <a:ext cx="8839200" cy="938719"/>
          </a:xfrm>
          <a:prstGeom prst="rect">
            <a:avLst/>
          </a:prstGeom>
        </p:spPr>
        <p:txBody>
          <a:bodyPr wrap="square">
            <a:spAutoFit/>
          </a:bodyPr>
          <a:lstStyle/>
          <a:p>
            <a:r>
              <a:rPr lang="en-US" sz="2200" dirty="0">
                <a:latin typeface="Times New Roman" panose="02020603050405020304" pitchFamily="18" charset="0"/>
                <a:cs typeface="Times New Roman" panose="02020603050405020304" pitchFamily="18" charset="0"/>
              </a:rPr>
              <a:t>Total Income at Institute level: For CFY, CFYm1, CFYm2 &amp; CFYm3</a:t>
            </a:r>
          </a:p>
          <a:p>
            <a:pPr>
              <a:lnSpc>
                <a:spcPct val="150000"/>
              </a:lnSpc>
            </a:pPr>
            <a:r>
              <a:rPr lang="en-US" sz="2200" dirty="0">
                <a:latin typeface="Times New Roman" panose="02020603050405020304" pitchFamily="18" charset="0"/>
                <a:cs typeface="Times New Roman" panose="02020603050405020304" pitchFamily="18" charset="0"/>
              </a:rPr>
              <a:t>For CFY: Similar tables are to be prepared for CFYm1, CFYm2 &amp; CFYm3</a:t>
            </a:r>
          </a:p>
        </p:txBody>
      </p:sp>
      <p:graphicFrame>
        <p:nvGraphicFramePr>
          <p:cNvPr id="10" name="Table 9"/>
          <p:cNvGraphicFramePr>
            <a:graphicFrameLocks noGrp="1"/>
          </p:cNvGraphicFramePr>
          <p:nvPr>
            <p:extLst>
              <p:ext uri="{D42A27DB-BD31-4B8C-83A1-F6EECF244321}">
                <p14:modId xmlns:p14="http://schemas.microsoft.com/office/powerpoint/2010/main" xmlns="" val="1606491817"/>
              </p:ext>
            </p:extLst>
          </p:nvPr>
        </p:nvGraphicFramePr>
        <p:xfrm>
          <a:off x="762000" y="3738880"/>
          <a:ext cx="8763000" cy="2204720"/>
        </p:xfrm>
        <a:graphic>
          <a:graphicData uri="http://schemas.openxmlformats.org/drawingml/2006/table">
            <a:tbl>
              <a:tblPr firstRow="1" bandRow="1">
                <a:tableStyleId>{5940675A-B579-460E-94D1-54222C63F5DA}</a:tableStyleId>
              </a:tblPr>
              <a:tblGrid>
                <a:gridCol w="533400"/>
                <a:gridCol w="762000"/>
                <a:gridCol w="1066800"/>
                <a:gridCol w="1066800"/>
                <a:gridCol w="1219200"/>
                <a:gridCol w="1143000"/>
                <a:gridCol w="1524000"/>
                <a:gridCol w="1447800"/>
              </a:tblGrid>
              <a:tr h="370840">
                <a:tc gridSpan="4">
                  <a:txBody>
                    <a:bodyPr/>
                    <a:lstStyle/>
                    <a:p>
                      <a:pPr algn="ctr"/>
                      <a:r>
                        <a:rPr kumimoji="0" lang="en-US" sz="18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Total Income</a:t>
                      </a:r>
                      <a:endParaRPr lang="en-US" dirty="0">
                        <a:latin typeface="Times New Roman" panose="02020603050405020304" pitchFamily="18" charset="0"/>
                        <a:cs typeface="Times New Roman" panose="02020603050405020304" pitchFamily="18" charset="0"/>
                      </a:endParaRPr>
                    </a:p>
                  </a:txBody>
                  <a:tcPr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3">
                  <a:txBody>
                    <a:bodyPr/>
                    <a:lstStyle/>
                    <a:p>
                      <a:pPr algn="ctr"/>
                      <a:r>
                        <a:rPr kumimoji="0" lang="en-US" sz="18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Actual expenditure (till …)</a:t>
                      </a:r>
                      <a:endParaRPr lang="en-US" dirty="0">
                        <a:latin typeface="Times New Roman" panose="02020603050405020304" pitchFamily="18" charset="0"/>
                        <a:cs typeface="Times New Roman" panose="02020603050405020304" pitchFamily="18" charset="0"/>
                      </a:endParaRPr>
                    </a:p>
                  </a:txBody>
                  <a:tcPr anchor="ctr"/>
                </a:tc>
                <a:tc hMerge="1">
                  <a:txBody>
                    <a:bodyPr/>
                    <a:lstStyle/>
                    <a:p>
                      <a:endParaRPr lang="en-US" dirty="0"/>
                    </a:p>
                  </a:txBody>
                  <a:tcPr/>
                </a:tc>
                <a:tc hMerge="1">
                  <a:txBody>
                    <a:bodyPr/>
                    <a:lstStyle/>
                    <a:p>
                      <a:endParaRPr lang="en-US" dirty="0"/>
                    </a:p>
                  </a:txBody>
                  <a:tcPr/>
                </a:tc>
                <a:tc>
                  <a:txBody>
                    <a:bodyPr/>
                    <a:lstStyle/>
                    <a:p>
                      <a:pPr algn="ctr"/>
                      <a:r>
                        <a:rPr kumimoji="0" lang="en-US" sz="18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Total No. of</a:t>
                      </a:r>
                    </a:p>
                    <a:p>
                      <a:pPr algn="ctr"/>
                      <a:r>
                        <a:rPr kumimoji="0" lang="en-US" sz="18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students</a:t>
                      </a:r>
                      <a:r>
                        <a:rPr kumimoji="0" lang="en-US" sz="18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txBody>
                  <a:tcPr anchor="ctr"/>
                </a:tc>
              </a:tr>
              <a:tr h="370840">
                <a:tc>
                  <a:txBody>
                    <a:bodyPr/>
                    <a:lstStyle/>
                    <a:p>
                      <a:pPr algn="ctr"/>
                      <a:r>
                        <a:rPr kumimoji="0" lang="en-US" sz="16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Fee</a:t>
                      </a:r>
                      <a:endParaRPr lang="en-US" sz="1600" dirty="0">
                        <a:latin typeface="Times New Roman" panose="02020603050405020304" pitchFamily="18" charset="0"/>
                        <a:cs typeface="Times New Roman" panose="02020603050405020304" pitchFamily="18" charset="0"/>
                      </a:endParaRPr>
                    </a:p>
                  </a:txBody>
                  <a:tcPr anchor="ctr"/>
                </a:tc>
                <a:tc>
                  <a:txBody>
                    <a:bodyPr/>
                    <a:lstStyle/>
                    <a:p>
                      <a:pPr algn="ctr"/>
                      <a:r>
                        <a:rPr kumimoji="0" lang="en-US" sz="16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Govt.</a:t>
                      </a:r>
                      <a:endParaRPr lang="en-US" sz="1600" dirty="0">
                        <a:latin typeface="Times New Roman" panose="02020603050405020304" pitchFamily="18" charset="0"/>
                        <a:cs typeface="Times New Roman" panose="02020603050405020304" pitchFamily="18" charset="0"/>
                      </a:endParaRPr>
                    </a:p>
                  </a:txBody>
                  <a:tcPr anchor="ctr"/>
                </a:tc>
                <a:tc>
                  <a:txBody>
                    <a:bodyPr/>
                    <a:lstStyle/>
                    <a:p>
                      <a:pPr algn="ctr"/>
                      <a:r>
                        <a:rPr kumimoji="0" lang="en-US" sz="16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Grant(s)</a:t>
                      </a:r>
                      <a:endParaRPr lang="en-US" sz="1600" dirty="0">
                        <a:latin typeface="Times New Roman" panose="02020603050405020304" pitchFamily="18" charset="0"/>
                        <a:cs typeface="Times New Roman" panose="02020603050405020304" pitchFamily="18" charset="0"/>
                      </a:endParaRPr>
                    </a:p>
                  </a:txBody>
                  <a:tcPr anchor="ctr"/>
                </a:tc>
                <a:tc>
                  <a:txBody>
                    <a:bodyPr/>
                    <a:lstStyle/>
                    <a:p>
                      <a:pPr algn="ctr"/>
                      <a:r>
                        <a:rPr kumimoji="0" lang="en-US" sz="16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Other </a:t>
                      </a:r>
                    </a:p>
                    <a:p>
                      <a:pPr algn="ctr"/>
                      <a:r>
                        <a:rPr kumimoji="0" lang="en-US" sz="16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Sources</a:t>
                      </a:r>
                    </a:p>
                    <a:p>
                      <a:pPr algn="ctr"/>
                      <a:r>
                        <a:rPr kumimoji="0" lang="en-US" sz="16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(specify)</a:t>
                      </a:r>
                      <a:endParaRPr lang="en-US" sz="1600" dirty="0">
                        <a:latin typeface="Times New Roman" panose="02020603050405020304" pitchFamily="18" charset="0"/>
                        <a:cs typeface="Times New Roman" panose="02020603050405020304" pitchFamily="18" charset="0"/>
                      </a:endParaRPr>
                    </a:p>
                  </a:txBody>
                  <a:tcPr anchor="ctr"/>
                </a:tc>
                <a:tc>
                  <a:txBody>
                    <a:bodyPr/>
                    <a:lstStyle/>
                    <a:p>
                      <a:pPr algn="ctr"/>
                      <a:r>
                        <a:rPr kumimoji="0" lang="en-US" sz="16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Recurring</a:t>
                      </a:r>
                    </a:p>
                    <a:p>
                      <a:pPr algn="ctr"/>
                      <a:r>
                        <a:rPr kumimoji="0" lang="en-US" sz="16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including</a:t>
                      </a:r>
                    </a:p>
                    <a:p>
                      <a:pPr algn="ctr"/>
                      <a:r>
                        <a:rPr kumimoji="0" lang="en-US" sz="16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Salaries</a:t>
                      </a:r>
                      <a:endParaRPr kumimoji="0" lang="en-US" sz="1600" b="1" i="0" u="none" strike="noStrike" kern="1200" baseline="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ctr"/>
                      <a:r>
                        <a:rPr kumimoji="0" lang="en-US" sz="16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Non recurring</a:t>
                      </a:r>
                      <a:endParaRPr kumimoji="0" lang="en-US" sz="1600" b="1" i="0" u="none" strike="noStrike" kern="1200" baseline="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ctr"/>
                      <a:r>
                        <a:rPr kumimoji="0" lang="en-US" sz="16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Special</a:t>
                      </a:r>
                    </a:p>
                    <a:p>
                      <a:pPr algn="ctr"/>
                      <a:r>
                        <a:rPr kumimoji="0" lang="en-US" sz="16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Projects/Any</a:t>
                      </a:r>
                    </a:p>
                    <a:p>
                      <a:pPr algn="ctr"/>
                      <a:r>
                        <a:rPr kumimoji="0" lang="en-US" sz="16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other, specify</a:t>
                      </a:r>
                      <a:endParaRPr kumimoji="0" lang="en-US" sz="1600" b="1" i="0" u="none" strike="noStrike" kern="1200" baseline="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ctr"/>
                      <a:r>
                        <a:rPr kumimoji="0" lang="en-US" sz="16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Expenditure</a:t>
                      </a:r>
                    </a:p>
                    <a:p>
                      <a:pPr algn="ctr"/>
                      <a:r>
                        <a:rPr kumimoji="0" lang="en-US" sz="1600" b="1"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per student</a:t>
                      </a:r>
                      <a:endParaRPr kumimoji="0" lang="en-US" sz="1600" b="1" i="0" u="none" strike="noStrike" kern="1200" baseline="0" dirty="0">
                        <a:solidFill>
                          <a:schemeClr val="tx1"/>
                        </a:solidFill>
                        <a:latin typeface="Times New Roman" panose="02020603050405020304" pitchFamily="18" charset="0"/>
                        <a:ea typeface="+mn-ea"/>
                        <a:cs typeface="Times New Roman" panose="02020603050405020304" pitchFamily="18" charset="0"/>
                      </a:endParaRPr>
                    </a:p>
                  </a:txBody>
                  <a:tcPr anchor="ctr"/>
                </a:tc>
              </a:tr>
              <a:tr h="370840">
                <a:tc>
                  <a:txBody>
                    <a:bodyPr/>
                    <a:lstStyle/>
                    <a:p>
                      <a:endParaRPr lang="en-US" sz="1600" dirty="0">
                        <a:latin typeface="Times New Roman" panose="02020603050405020304" pitchFamily="18" charset="0"/>
                        <a:cs typeface="Times New Roman" panose="02020603050405020304" pitchFamily="18" charset="0"/>
                      </a:endParaRPr>
                    </a:p>
                  </a:txBody>
                  <a:tcPr/>
                </a:tc>
                <a:tc>
                  <a:txBody>
                    <a:bodyPr/>
                    <a:lstStyle/>
                    <a:p>
                      <a:endParaRPr lang="en-US" sz="1600" dirty="0">
                        <a:latin typeface="Times New Roman" panose="02020603050405020304" pitchFamily="18" charset="0"/>
                        <a:cs typeface="Times New Roman" panose="02020603050405020304" pitchFamily="18" charset="0"/>
                      </a:endParaRPr>
                    </a:p>
                  </a:txBody>
                  <a:tcPr/>
                </a:tc>
                <a:tc>
                  <a:txBody>
                    <a:bodyPr/>
                    <a:lstStyle/>
                    <a:p>
                      <a:endParaRPr lang="en-US" sz="1600" dirty="0">
                        <a:latin typeface="Times New Roman" panose="02020603050405020304" pitchFamily="18" charset="0"/>
                        <a:cs typeface="Times New Roman" panose="02020603050405020304" pitchFamily="18" charset="0"/>
                      </a:endParaRPr>
                    </a:p>
                  </a:txBody>
                  <a:tcPr/>
                </a:tc>
                <a:tc>
                  <a:txBody>
                    <a:bodyPr/>
                    <a:lstStyle/>
                    <a:p>
                      <a:endParaRPr lang="en-US" sz="1600" dirty="0">
                        <a:latin typeface="Times New Roman" panose="02020603050405020304" pitchFamily="18" charset="0"/>
                        <a:cs typeface="Times New Roman" panose="02020603050405020304" pitchFamily="18" charset="0"/>
                      </a:endParaRPr>
                    </a:p>
                  </a:txBody>
                  <a:tcPr/>
                </a:tc>
                <a:tc>
                  <a:txBody>
                    <a:bodyPr/>
                    <a:lstStyle/>
                    <a:p>
                      <a:endParaRPr kumimoji="0" lang="en-US" sz="1600" b="1" i="0" u="none" strike="noStrike" kern="1200" baseline="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endParaRPr kumimoji="0" lang="en-US" sz="1600" b="1" i="0" u="none" strike="noStrike" kern="1200" baseline="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endParaRPr kumimoji="0" lang="en-US" sz="1600" b="1" i="0" u="none" strike="noStrike" kern="1200" baseline="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endParaRPr kumimoji="0" lang="en-US" sz="1600" b="1" i="0" u="none" strike="noStrike" kern="1200" baseline="0" dirty="0">
                        <a:solidFill>
                          <a:schemeClr val="tx1"/>
                        </a:solidFill>
                        <a:latin typeface="Times New Roman" panose="02020603050405020304" pitchFamily="18" charset="0"/>
                        <a:ea typeface="+mn-ea"/>
                        <a:cs typeface="Times New Roman" panose="02020603050405020304" pitchFamily="18" charset="0"/>
                      </a:endParaRPr>
                    </a:p>
                  </a:txBody>
                  <a:tcPr/>
                </a:tc>
              </a:tr>
              <a:tr h="370840">
                <a:tc>
                  <a:txBody>
                    <a:bodyPr/>
                    <a:lstStyle/>
                    <a:p>
                      <a:endParaRPr lang="en-US" sz="1600" dirty="0">
                        <a:latin typeface="Times New Roman" panose="02020603050405020304" pitchFamily="18" charset="0"/>
                        <a:cs typeface="Times New Roman" panose="02020603050405020304" pitchFamily="18" charset="0"/>
                      </a:endParaRPr>
                    </a:p>
                  </a:txBody>
                  <a:tcPr/>
                </a:tc>
                <a:tc>
                  <a:txBody>
                    <a:bodyPr/>
                    <a:lstStyle/>
                    <a:p>
                      <a:endParaRPr lang="en-US" sz="1600" dirty="0">
                        <a:latin typeface="Times New Roman" panose="02020603050405020304" pitchFamily="18" charset="0"/>
                        <a:cs typeface="Times New Roman" panose="02020603050405020304" pitchFamily="18" charset="0"/>
                      </a:endParaRPr>
                    </a:p>
                  </a:txBody>
                  <a:tcPr/>
                </a:tc>
                <a:tc>
                  <a:txBody>
                    <a:bodyPr/>
                    <a:lstStyle/>
                    <a:p>
                      <a:endParaRPr lang="en-US" sz="1600" dirty="0">
                        <a:latin typeface="Times New Roman" panose="02020603050405020304" pitchFamily="18" charset="0"/>
                        <a:cs typeface="Times New Roman" panose="02020603050405020304" pitchFamily="18" charset="0"/>
                      </a:endParaRPr>
                    </a:p>
                  </a:txBody>
                  <a:tcPr/>
                </a:tc>
                <a:tc>
                  <a:txBody>
                    <a:bodyPr/>
                    <a:lstStyle/>
                    <a:p>
                      <a:endParaRPr lang="en-US" sz="1600" dirty="0">
                        <a:latin typeface="Times New Roman" panose="02020603050405020304" pitchFamily="18" charset="0"/>
                        <a:cs typeface="Times New Roman" panose="02020603050405020304" pitchFamily="18" charset="0"/>
                      </a:endParaRPr>
                    </a:p>
                  </a:txBody>
                  <a:tcPr/>
                </a:tc>
                <a:tc>
                  <a:txBody>
                    <a:bodyPr/>
                    <a:lstStyle/>
                    <a:p>
                      <a:endParaRPr kumimoji="0" lang="en-US" sz="1600" b="1" i="0" u="none" strike="noStrike" kern="1200" baseline="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endParaRPr kumimoji="0" lang="en-US" sz="1600" b="1" i="0" u="none" strike="noStrike" kern="1200" baseline="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endParaRPr kumimoji="0" lang="en-US" sz="1600" b="1" i="0" u="none" strike="noStrike" kern="1200" baseline="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endParaRPr kumimoji="0" lang="en-US" sz="1600" b="1" i="0" u="none" strike="noStrike" kern="1200" baseline="0" dirty="0">
                        <a:solidFill>
                          <a:schemeClr val="tx1"/>
                        </a:solidFill>
                        <a:latin typeface="Times New Roman" panose="02020603050405020304" pitchFamily="18" charset="0"/>
                        <a:ea typeface="+mn-ea"/>
                        <a:cs typeface="Times New Roman" panose="02020603050405020304" pitchFamily="18" charset="0"/>
                      </a:endParaRPr>
                    </a:p>
                  </a:txBody>
                  <a:tcPr/>
                </a:tc>
              </a:tr>
            </a:tbl>
          </a:graphicData>
        </a:graphic>
      </p:graphicFrame>
      <p:sp>
        <p:nvSpPr>
          <p:cNvPr id="7"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221604026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05368" y="3390894"/>
            <a:ext cx="95263" cy="76211"/>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xmlns="" val="4212566482"/>
              </p:ext>
            </p:extLst>
          </p:nvPr>
        </p:nvGraphicFramePr>
        <p:xfrm>
          <a:off x="457201" y="990600"/>
          <a:ext cx="9067800" cy="5298226"/>
        </p:xfrm>
        <a:graphic>
          <a:graphicData uri="http://schemas.openxmlformats.org/drawingml/2006/table">
            <a:tbl>
              <a:tblPr>
                <a:tableStyleId>{5940675A-B579-460E-94D1-54222C63F5DA}</a:tableStyleId>
              </a:tblPr>
              <a:tblGrid>
                <a:gridCol w="1843082"/>
                <a:gridCol w="758335"/>
                <a:gridCol w="1040568"/>
                <a:gridCol w="966241"/>
                <a:gridCol w="966241"/>
                <a:gridCol w="817588"/>
                <a:gridCol w="891915"/>
                <a:gridCol w="891915"/>
                <a:gridCol w="891915"/>
              </a:tblGrid>
              <a:tr h="604306">
                <a:tc>
                  <a:txBody>
                    <a:bodyPr/>
                    <a:lstStyle/>
                    <a:p>
                      <a:pPr marL="0" marR="0" algn="ctr">
                        <a:lnSpc>
                          <a:spcPct val="100000"/>
                        </a:lnSpc>
                        <a:spcBef>
                          <a:spcPts val="0"/>
                        </a:spcBef>
                        <a:spcAft>
                          <a:spcPts val="0"/>
                        </a:spcAft>
                      </a:pPr>
                      <a:r>
                        <a:rPr lang="en-US" sz="1400" b="1" dirty="0">
                          <a:effectLst/>
                          <a:latin typeface="Times New Roman" panose="02020603050405020304" pitchFamily="18" charset="0"/>
                          <a:cs typeface="Times New Roman" panose="02020603050405020304" pitchFamily="18" charset="0"/>
                        </a:rPr>
                        <a:t>Items </a:t>
                      </a:r>
                      <a:endParaRPr lang="en-US" sz="1400" b="1"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ctr">
                        <a:lnSpc>
                          <a:spcPct val="100000"/>
                        </a:lnSpc>
                        <a:spcBef>
                          <a:spcPts val="0"/>
                        </a:spcBef>
                        <a:spcAft>
                          <a:spcPts val="0"/>
                        </a:spcAft>
                      </a:pPr>
                      <a:r>
                        <a:rPr lang="en-US" sz="1200" b="1" dirty="0">
                          <a:effectLst/>
                          <a:latin typeface="Times New Roman" panose="02020603050405020304" pitchFamily="18" charset="0"/>
                          <a:cs typeface="Times New Roman" panose="02020603050405020304" pitchFamily="18" charset="0"/>
                        </a:rPr>
                        <a:t>Budgeted in CFY </a:t>
                      </a:r>
                      <a:endParaRPr lang="en-US" sz="1200" b="1"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ctr">
                        <a:lnSpc>
                          <a:spcPct val="100000"/>
                        </a:lnSpc>
                        <a:spcBef>
                          <a:spcPts val="0"/>
                        </a:spcBef>
                        <a:spcAft>
                          <a:spcPts val="0"/>
                        </a:spcAft>
                      </a:pPr>
                      <a:r>
                        <a:rPr lang="en-US" sz="1200" b="1" dirty="0">
                          <a:effectLst/>
                          <a:latin typeface="Times New Roman" panose="02020603050405020304" pitchFamily="18" charset="0"/>
                          <a:cs typeface="Times New Roman" panose="02020603050405020304" pitchFamily="18" charset="0"/>
                        </a:rPr>
                        <a:t>Actual expenses in CFY </a:t>
                      </a:r>
                      <a:r>
                        <a:rPr lang="en-US" sz="1200" b="1" dirty="0" smtClean="0">
                          <a:effectLst/>
                          <a:latin typeface="Times New Roman" panose="02020603050405020304" pitchFamily="18" charset="0"/>
                          <a:cs typeface="Times New Roman" panose="02020603050405020304" pitchFamily="18" charset="0"/>
                        </a:rPr>
                        <a:t>(</a:t>
                      </a:r>
                      <a:r>
                        <a:rPr lang="en-US" sz="1200" b="1" dirty="0">
                          <a:effectLst/>
                          <a:latin typeface="Times New Roman" panose="02020603050405020304" pitchFamily="18" charset="0"/>
                          <a:cs typeface="Times New Roman" panose="02020603050405020304" pitchFamily="18" charset="0"/>
                        </a:rPr>
                        <a:t>till …) </a:t>
                      </a:r>
                      <a:endParaRPr lang="en-US" sz="1200" b="1"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ctr">
                        <a:lnSpc>
                          <a:spcPct val="100000"/>
                        </a:lnSpc>
                        <a:spcBef>
                          <a:spcPts val="0"/>
                        </a:spcBef>
                        <a:spcAft>
                          <a:spcPts val="0"/>
                        </a:spcAft>
                      </a:pPr>
                      <a:r>
                        <a:rPr lang="en-US" sz="1200" b="1" dirty="0">
                          <a:effectLst/>
                          <a:latin typeface="Times New Roman" panose="02020603050405020304" pitchFamily="18" charset="0"/>
                          <a:cs typeface="Times New Roman" panose="02020603050405020304" pitchFamily="18" charset="0"/>
                        </a:rPr>
                        <a:t>Budgeted in CFYm1 </a:t>
                      </a:r>
                      <a:endParaRPr lang="en-US" sz="1200" b="1"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ctr">
                        <a:lnSpc>
                          <a:spcPct val="100000"/>
                        </a:lnSpc>
                        <a:spcBef>
                          <a:spcPts val="0"/>
                        </a:spcBef>
                        <a:spcAft>
                          <a:spcPts val="0"/>
                        </a:spcAft>
                      </a:pPr>
                      <a:r>
                        <a:rPr lang="en-US" sz="1200" b="1" dirty="0">
                          <a:effectLst/>
                          <a:latin typeface="Times New Roman" panose="02020603050405020304" pitchFamily="18" charset="0"/>
                          <a:cs typeface="Times New Roman" panose="02020603050405020304" pitchFamily="18" charset="0"/>
                        </a:rPr>
                        <a:t>Actual Expenses in CFYm1 </a:t>
                      </a:r>
                      <a:endParaRPr lang="en-US" sz="1200" b="1"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ctr">
                        <a:lnSpc>
                          <a:spcPct val="100000"/>
                        </a:lnSpc>
                        <a:spcBef>
                          <a:spcPts val="0"/>
                        </a:spcBef>
                        <a:spcAft>
                          <a:spcPts val="0"/>
                        </a:spcAft>
                      </a:pPr>
                      <a:r>
                        <a:rPr lang="en-US" sz="1200" b="1" dirty="0">
                          <a:effectLst/>
                          <a:latin typeface="Times New Roman" panose="02020603050405020304" pitchFamily="18" charset="0"/>
                          <a:cs typeface="Times New Roman" panose="02020603050405020304" pitchFamily="18" charset="0"/>
                        </a:rPr>
                        <a:t>Budgeted in CFYm2 </a:t>
                      </a:r>
                      <a:endParaRPr lang="en-US" sz="1200" b="1"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ctr">
                        <a:lnSpc>
                          <a:spcPct val="100000"/>
                        </a:lnSpc>
                        <a:spcBef>
                          <a:spcPts val="0"/>
                        </a:spcBef>
                        <a:spcAft>
                          <a:spcPts val="0"/>
                        </a:spcAft>
                      </a:pPr>
                      <a:r>
                        <a:rPr lang="en-US" sz="1200" b="1" dirty="0">
                          <a:effectLst/>
                          <a:latin typeface="Times New Roman" panose="02020603050405020304" pitchFamily="18" charset="0"/>
                          <a:cs typeface="Times New Roman" panose="02020603050405020304" pitchFamily="18" charset="0"/>
                        </a:rPr>
                        <a:t>Actual Expenses in CFYm2 </a:t>
                      </a:r>
                      <a:endParaRPr lang="en-US" sz="1200" b="1"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ctr">
                        <a:lnSpc>
                          <a:spcPct val="100000"/>
                        </a:lnSpc>
                        <a:spcBef>
                          <a:spcPts val="0"/>
                        </a:spcBef>
                        <a:spcAft>
                          <a:spcPts val="0"/>
                        </a:spcAft>
                      </a:pPr>
                      <a:r>
                        <a:rPr lang="en-US" sz="1200" b="1" dirty="0">
                          <a:effectLst/>
                          <a:latin typeface="Times New Roman" panose="02020603050405020304" pitchFamily="18" charset="0"/>
                          <a:cs typeface="Times New Roman" panose="02020603050405020304" pitchFamily="18" charset="0"/>
                        </a:rPr>
                        <a:t>Budgeted in </a:t>
                      </a:r>
                      <a:r>
                        <a:rPr lang="en-US" sz="1200" b="1" dirty="0" smtClean="0">
                          <a:effectLst/>
                          <a:latin typeface="Times New Roman" panose="02020603050405020304" pitchFamily="18" charset="0"/>
                          <a:cs typeface="Times New Roman" panose="02020603050405020304" pitchFamily="18" charset="0"/>
                        </a:rPr>
                        <a:t>CFYm3 </a:t>
                      </a:r>
                      <a:endParaRPr lang="en-US" sz="1200" b="1"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ctr">
                        <a:lnSpc>
                          <a:spcPct val="100000"/>
                        </a:lnSpc>
                        <a:spcBef>
                          <a:spcPts val="0"/>
                        </a:spcBef>
                        <a:spcAft>
                          <a:spcPts val="0"/>
                        </a:spcAft>
                      </a:pPr>
                      <a:r>
                        <a:rPr lang="en-US" sz="1200" b="1" dirty="0">
                          <a:effectLst/>
                          <a:latin typeface="Times New Roman" panose="02020603050405020304" pitchFamily="18" charset="0"/>
                          <a:cs typeface="Times New Roman" panose="02020603050405020304" pitchFamily="18" charset="0"/>
                        </a:rPr>
                        <a:t>Actual Expenses in </a:t>
                      </a:r>
                      <a:r>
                        <a:rPr lang="en-US" sz="1200" b="1" dirty="0" smtClean="0">
                          <a:effectLst/>
                          <a:latin typeface="Times New Roman" panose="02020603050405020304" pitchFamily="18" charset="0"/>
                          <a:cs typeface="Times New Roman" panose="02020603050405020304" pitchFamily="18" charset="0"/>
                        </a:rPr>
                        <a:t>CFYm3 </a:t>
                      </a:r>
                      <a:endParaRPr lang="en-US" sz="1200" b="1"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nchor="ctr"/>
                </a:tc>
              </a:tr>
              <a:tr h="242306">
                <a:tc>
                  <a:txBody>
                    <a:bodyPr/>
                    <a:lstStyle/>
                    <a:p>
                      <a:pPr marL="0" marR="0" algn="l" rtl="0" eaLnBrk="1" latinLnBrk="0" hangingPunct="1">
                        <a:lnSpc>
                          <a:spcPct val="115000"/>
                        </a:lnSpc>
                        <a:spcBef>
                          <a:spcPts val="0"/>
                        </a:spcBef>
                        <a:spcAft>
                          <a:spcPts val="0"/>
                        </a:spcAft>
                      </a:pPr>
                      <a:r>
                        <a:rPr kumimoji="0" lang="en-US" sz="1600" kern="1200" dirty="0" smtClean="0">
                          <a:solidFill>
                            <a:schemeClr val="tx1"/>
                          </a:solidFill>
                          <a:effectLst/>
                          <a:latin typeface="Times New Roman" panose="02020603050405020304" pitchFamily="18" charset="0"/>
                          <a:ea typeface="+mn-ea"/>
                          <a:cs typeface="Times New Roman" panose="02020603050405020304" pitchFamily="18" charset="0"/>
                        </a:rPr>
                        <a:t>Infrastructure </a:t>
                      </a:r>
                    </a:p>
                    <a:p>
                      <a:pPr marL="0" marR="0" algn="l" rtl="0" eaLnBrk="1" latinLnBrk="0" hangingPunct="1">
                        <a:lnSpc>
                          <a:spcPct val="115000"/>
                        </a:lnSpc>
                        <a:spcBef>
                          <a:spcPts val="0"/>
                        </a:spcBef>
                        <a:spcAft>
                          <a:spcPts val="0"/>
                        </a:spcAft>
                      </a:pPr>
                      <a:r>
                        <a:rPr kumimoji="0" lang="en-US" sz="1600" kern="1200" dirty="0" smtClean="0">
                          <a:solidFill>
                            <a:schemeClr val="tx1"/>
                          </a:solidFill>
                          <a:effectLst/>
                          <a:latin typeface="Times New Roman" panose="02020603050405020304" pitchFamily="18" charset="0"/>
                          <a:ea typeface="+mn-ea"/>
                          <a:cs typeface="Times New Roman" panose="02020603050405020304" pitchFamily="18" charset="0"/>
                        </a:rPr>
                        <a:t>Built-Up</a:t>
                      </a:r>
                      <a:endParaRPr kumimoji="0" lang="en-US" sz="1600"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endParaRPr lang="en-US" sz="15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endParaRPr lang="en-US" sz="15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endParaRPr lang="en-US" sz="15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endParaRPr lang="en-US" sz="15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endParaRPr lang="en-US" sz="15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endParaRPr lang="en-US" sz="15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r>
              <a:tr h="242306">
                <a:tc>
                  <a:txBody>
                    <a:bodyPr/>
                    <a:lstStyle/>
                    <a:p>
                      <a:pPr marL="0" marR="0">
                        <a:lnSpc>
                          <a:spcPct val="115000"/>
                        </a:lnSpc>
                        <a:spcBef>
                          <a:spcPts val="0"/>
                        </a:spcBef>
                        <a:spcAft>
                          <a:spcPts val="0"/>
                        </a:spcAft>
                      </a:pPr>
                      <a:r>
                        <a:rPr lang="en-US" sz="1600" dirty="0" smtClean="0">
                          <a:solidFill>
                            <a:srgbClr val="000000"/>
                          </a:solidFill>
                          <a:effectLst/>
                          <a:latin typeface="Times New Roman" panose="02020603050405020304" pitchFamily="18" charset="0"/>
                          <a:ea typeface="Calibri"/>
                          <a:cs typeface="Times New Roman" panose="02020603050405020304" pitchFamily="18" charset="0"/>
                        </a:rPr>
                        <a:t>Library</a:t>
                      </a:r>
                      <a:endParaRPr lang="en-US"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endParaRPr lang="en-US" sz="15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endParaRPr lang="en-US" sz="15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endParaRPr lang="en-US" sz="15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endParaRPr lang="en-US" sz="15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r>
              <a:tr h="242306">
                <a:tc>
                  <a:txBody>
                    <a:bodyPr/>
                    <a:lstStyle/>
                    <a:p>
                      <a:pPr marL="0" marR="0">
                        <a:lnSpc>
                          <a:spcPct val="115000"/>
                        </a:lnSpc>
                        <a:spcBef>
                          <a:spcPts val="0"/>
                        </a:spcBef>
                        <a:spcAft>
                          <a:spcPts val="0"/>
                        </a:spcAft>
                      </a:pPr>
                      <a:r>
                        <a:rPr lang="en-US" sz="1600" dirty="0" smtClean="0">
                          <a:effectLst/>
                          <a:latin typeface="Times New Roman" panose="02020603050405020304" pitchFamily="18" charset="0"/>
                          <a:cs typeface="Times New Roman" panose="02020603050405020304" pitchFamily="18" charset="0"/>
                        </a:rPr>
                        <a:t>Laboratory equipment </a:t>
                      </a:r>
                      <a:endParaRPr lang="en-US"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500">
                          <a:effectLst/>
                          <a:latin typeface="Times New Roman" panose="02020603050405020304" pitchFamily="18" charset="0"/>
                          <a:cs typeface="Times New Roman" panose="02020603050405020304" pitchFamily="18" charset="0"/>
                        </a:rPr>
                        <a:t> </a:t>
                      </a: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500">
                          <a:effectLst/>
                          <a:latin typeface="Times New Roman" panose="02020603050405020304" pitchFamily="18" charset="0"/>
                          <a:cs typeface="Times New Roman" panose="02020603050405020304" pitchFamily="18" charset="0"/>
                        </a:rPr>
                        <a:t> </a:t>
                      </a: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500">
                          <a:effectLst/>
                          <a:latin typeface="Times New Roman" panose="02020603050405020304" pitchFamily="18" charset="0"/>
                          <a:cs typeface="Times New Roman" panose="02020603050405020304" pitchFamily="18" charset="0"/>
                        </a:rPr>
                        <a:t> </a:t>
                      </a: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 </a:t>
                      </a:r>
                      <a:endParaRPr lang="en-US" sz="15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500">
                          <a:effectLst/>
                          <a:latin typeface="Times New Roman" panose="02020603050405020304" pitchFamily="18" charset="0"/>
                          <a:cs typeface="Times New Roman" panose="02020603050405020304" pitchFamily="18" charset="0"/>
                        </a:rPr>
                        <a:t> </a:t>
                      </a: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 </a:t>
                      </a:r>
                      <a:endParaRPr lang="en-US" sz="15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endParaRPr lang="en-US" sz="15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endParaRPr lang="en-US" sz="15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r>
              <a:tr h="241722">
                <a:tc>
                  <a:txBody>
                    <a:bodyPr/>
                    <a:lstStyle/>
                    <a:p>
                      <a:r>
                        <a:rPr kumimoji="0" lang="en-US" sz="1600" kern="1200" dirty="0" smtClean="0">
                          <a:solidFill>
                            <a:schemeClr val="tx1"/>
                          </a:solidFill>
                          <a:effectLst/>
                          <a:latin typeface="Times New Roman" panose="02020603050405020304" pitchFamily="18" charset="0"/>
                          <a:ea typeface="+mn-ea"/>
                          <a:cs typeface="Times New Roman" panose="02020603050405020304" pitchFamily="18" charset="0"/>
                        </a:rPr>
                        <a:t>Teaching and non-teaching staff salary</a:t>
                      </a:r>
                      <a:endParaRPr kumimoji="0" lang="en-US" sz="1600"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500">
                          <a:effectLst/>
                          <a:latin typeface="Times New Roman" panose="02020603050405020304" pitchFamily="18" charset="0"/>
                          <a:cs typeface="Times New Roman" panose="02020603050405020304" pitchFamily="18" charset="0"/>
                        </a:rPr>
                        <a:t> </a:t>
                      </a: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500">
                          <a:effectLst/>
                          <a:latin typeface="Times New Roman" panose="02020603050405020304" pitchFamily="18" charset="0"/>
                          <a:cs typeface="Times New Roman" panose="02020603050405020304" pitchFamily="18" charset="0"/>
                        </a:rPr>
                        <a:t> </a:t>
                      </a: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500">
                          <a:effectLst/>
                          <a:latin typeface="Times New Roman" panose="02020603050405020304" pitchFamily="18" charset="0"/>
                          <a:cs typeface="Times New Roman" panose="02020603050405020304" pitchFamily="18" charset="0"/>
                        </a:rPr>
                        <a:t> </a:t>
                      </a: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500">
                          <a:effectLst/>
                          <a:latin typeface="Times New Roman" panose="02020603050405020304" pitchFamily="18" charset="0"/>
                          <a:cs typeface="Times New Roman" panose="02020603050405020304" pitchFamily="18" charset="0"/>
                        </a:rPr>
                        <a:t> </a:t>
                      </a: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500">
                          <a:effectLst/>
                          <a:latin typeface="Times New Roman" panose="02020603050405020304" pitchFamily="18" charset="0"/>
                          <a:cs typeface="Times New Roman" panose="02020603050405020304" pitchFamily="18" charset="0"/>
                        </a:rPr>
                        <a:t> </a:t>
                      </a: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500">
                          <a:effectLst/>
                          <a:latin typeface="Times New Roman" panose="02020603050405020304" pitchFamily="18" charset="0"/>
                          <a:cs typeface="Times New Roman" panose="02020603050405020304" pitchFamily="18" charset="0"/>
                        </a:rPr>
                        <a:t> </a:t>
                      </a: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endParaRPr lang="en-US" sz="15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r>
              <a:tr h="241722">
                <a:tc>
                  <a:txBody>
                    <a:bodyPr/>
                    <a:lstStyle/>
                    <a:p>
                      <a:pPr marL="0" marR="0">
                        <a:lnSpc>
                          <a:spcPct val="115000"/>
                        </a:lnSpc>
                        <a:spcBef>
                          <a:spcPts val="0"/>
                        </a:spcBef>
                        <a:spcAft>
                          <a:spcPts val="0"/>
                        </a:spcAft>
                      </a:pPr>
                      <a:r>
                        <a:rPr kumimoji="0" lang="en-US" sz="1600" kern="1200" dirty="0">
                          <a:solidFill>
                            <a:schemeClr val="tx1"/>
                          </a:solidFill>
                          <a:effectLst/>
                          <a:latin typeface="Times New Roman" panose="02020603050405020304" pitchFamily="18" charset="0"/>
                          <a:ea typeface="+mn-ea"/>
                          <a:cs typeface="Times New Roman" panose="02020603050405020304" pitchFamily="18" charset="0"/>
                        </a:rPr>
                        <a:t>R&amp;D </a:t>
                      </a:r>
                    </a:p>
                  </a:txBody>
                  <a:tcPr marL="68580" marR="68580" marT="0" marB="0" anchor="ctr"/>
                </a:tc>
                <a:tc>
                  <a:txBody>
                    <a:bodyPr/>
                    <a:lstStyle/>
                    <a:p>
                      <a:pPr marL="0" marR="0">
                        <a:lnSpc>
                          <a:spcPct val="115000"/>
                        </a:lnSpc>
                        <a:spcBef>
                          <a:spcPts val="0"/>
                        </a:spcBef>
                        <a:spcAft>
                          <a:spcPts val="0"/>
                        </a:spcAft>
                      </a:pPr>
                      <a:r>
                        <a:rPr lang="en-US" sz="1500">
                          <a:effectLst/>
                          <a:latin typeface="Times New Roman" panose="02020603050405020304" pitchFamily="18" charset="0"/>
                          <a:cs typeface="Times New Roman" panose="02020603050405020304" pitchFamily="18" charset="0"/>
                        </a:rPr>
                        <a:t> </a:t>
                      </a: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500">
                          <a:effectLst/>
                          <a:latin typeface="Times New Roman" panose="02020603050405020304" pitchFamily="18" charset="0"/>
                          <a:cs typeface="Times New Roman" panose="02020603050405020304" pitchFamily="18" charset="0"/>
                        </a:rPr>
                        <a:t> </a:t>
                      </a: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500">
                          <a:effectLst/>
                          <a:latin typeface="Times New Roman" panose="02020603050405020304" pitchFamily="18" charset="0"/>
                          <a:cs typeface="Times New Roman" panose="02020603050405020304" pitchFamily="18" charset="0"/>
                        </a:rPr>
                        <a:t> </a:t>
                      </a: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500">
                          <a:effectLst/>
                          <a:latin typeface="Times New Roman" panose="02020603050405020304" pitchFamily="18" charset="0"/>
                          <a:cs typeface="Times New Roman" panose="02020603050405020304" pitchFamily="18" charset="0"/>
                        </a:rPr>
                        <a:t> </a:t>
                      </a: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500">
                          <a:effectLst/>
                          <a:latin typeface="Times New Roman" panose="02020603050405020304" pitchFamily="18" charset="0"/>
                          <a:cs typeface="Times New Roman" panose="02020603050405020304" pitchFamily="18" charset="0"/>
                        </a:rPr>
                        <a:t> </a:t>
                      </a: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500">
                          <a:effectLst/>
                          <a:latin typeface="Times New Roman" panose="02020603050405020304" pitchFamily="18" charset="0"/>
                          <a:cs typeface="Times New Roman" panose="02020603050405020304" pitchFamily="18" charset="0"/>
                        </a:rPr>
                        <a:t> </a:t>
                      </a: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endParaRPr lang="en-US" sz="15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r>
              <a:tr h="267851">
                <a:tc>
                  <a:txBody>
                    <a:bodyPr/>
                    <a:lstStyle/>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Laboratory consumables </a:t>
                      </a:r>
                      <a:endParaRPr lang="en-US"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500">
                          <a:effectLst/>
                          <a:latin typeface="Times New Roman" panose="02020603050405020304" pitchFamily="18" charset="0"/>
                          <a:cs typeface="Times New Roman" panose="02020603050405020304" pitchFamily="18" charset="0"/>
                        </a:rPr>
                        <a:t> </a:t>
                      </a: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 </a:t>
                      </a:r>
                      <a:endParaRPr lang="en-US" sz="15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500">
                          <a:effectLst/>
                          <a:latin typeface="Times New Roman" panose="02020603050405020304" pitchFamily="18" charset="0"/>
                          <a:cs typeface="Times New Roman" panose="02020603050405020304" pitchFamily="18" charset="0"/>
                        </a:rPr>
                        <a:t> </a:t>
                      </a: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500">
                          <a:effectLst/>
                          <a:latin typeface="Times New Roman" panose="02020603050405020304" pitchFamily="18" charset="0"/>
                          <a:cs typeface="Times New Roman" panose="02020603050405020304" pitchFamily="18" charset="0"/>
                        </a:rPr>
                        <a:t> </a:t>
                      </a: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500">
                          <a:effectLst/>
                          <a:latin typeface="Times New Roman" panose="02020603050405020304" pitchFamily="18" charset="0"/>
                          <a:cs typeface="Times New Roman" panose="02020603050405020304" pitchFamily="18" charset="0"/>
                        </a:rPr>
                        <a:t> </a:t>
                      </a: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500">
                          <a:effectLst/>
                          <a:latin typeface="Times New Roman" panose="02020603050405020304" pitchFamily="18" charset="0"/>
                          <a:cs typeface="Times New Roman" panose="02020603050405020304" pitchFamily="18" charset="0"/>
                        </a:rPr>
                        <a:t> </a:t>
                      </a: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r>
              <a:tr h="246685">
                <a:tc>
                  <a:txBody>
                    <a:bodyPr/>
                    <a:lstStyle/>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Maintenance and spares </a:t>
                      </a:r>
                      <a:endParaRPr lang="en-US"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500">
                          <a:effectLst/>
                          <a:latin typeface="Times New Roman" panose="02020603050405020304" pitchFamily="18" charset="0"/>
                          <a:cs typeface="Times New Roman" panose="02020603050405020304" pitchFamily="18" charset="0"/>
                        </a:rPr>
                        <a:t> </a:t>
                      </a: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500">
                          <a:effectLst/>
                          <a:latin typeface="Times New Roman" panose="02020603050405020304" pitchFamily="18" charset="0"/>
                          <a:cs typeface="Times New Roman" panose="02020603050405020304" pitchFamily="18" charset="0"/>
                        </a:rPr>
                        <a:t> </a:t>
                      </a: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500">
                          <a:effectLst/>
                          <a:latin typeface="Times New Roman" panose="02020603050405020304" pitchFamily="18" charset="0"/>
                          <a:cs typeface="Times New Roman" panose="02020603050405020304" pitchFamily="18" charset="0"/>
                        </a:rPr>
                        <a:t> </a:t>
                      </a: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500">
                          <a:effectLst/>
                          <a:latin typeface="Times New Roman" panose="02020603050405020304" pitchFamily="18" charset="0"/>
                          <a:cs typeface="Times New Roman" panose="02020603050405020304" pitchFamily="18" charset="0"/>
                        </a:rPr>
                        <a:t> </a:t>
                      </a: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500">
                          <a:effectLst/>
                          <a:latin typeface="Times New Roman" panose="02020603050405020304" pitchFamily="18" charset="0"/>
                          <a:cs typeface="Times New Roman" panose="02020603050405020304" pitchFamily="18" charset="0"/>
                        </a:rPr>
                        <a:t> </a:t>
                      </a: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500">
                          <a:effectLst/>
                          <a:latin typeface="Times New Roman" panose="02020603050405020304" pitchFamily="18" charset="0"/>
                          <a:cs typeface="Times New Roman" panose="02020603050405020304" pitchFamily="18" charset="0"/>
                        </a:rPr>
                        <a:t> </a:t>
                      </a: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r>
              <a:tr h="260552">
                <a:tc>
                  <a:txBody>
                    <a:bodyPr/>
                    <a:lstStyle/>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Training and Travel </a:t>
                      </a:r>
                      <a:endParaRPr lang="en-US"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500">
                          <a:effectLst/>
                          <a:latin typeface="Times New Roman" panose="02020603050405020304" pitchFamily="18" charset="0"/>
                          <a:cs typeface="Times New Roman" panose="02020603050405020304" pitchFamily="18" charset="0"/>
                        </a:rPr>
                        <a:t> </a:t>
                      </a: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500">
                          <a:effectLst/>
                          <a:latin typeface="Times New Roman" panose="02020603050405020304" pitchFamily="18" charset="0"/>
                          <a:cs typeface="Times New Roman" panose="02020603050405020304" pitchFamily="18" charset="0"/>
                        </a:rPr>
                        <a:t> </a:t>
                      </a: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500">
                          <a:effectLst/>
                          <a:latin typeface="Times New Roman" panose="02020603050405020304" pitchFamily="18" charset="0"/>
                          <a:cs typeface="Times New Roman" panose="02020603050405020304" pitchFamily="18" charset="0"/>
                        </a:rPr>
                        <a:t> </a:t>
                      </a: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500">
                          <a:effectLst/>
                          <a:latin typeface="Times New Roman" panose="02020603050405020304" pitchFamily="18" charset="0"/>
                          <a:cs typeface="Times New Roman" panose="02020603050405020304" pitchFamily="18" charset="0"/>
                        </a:rPr>
                        <a:t> </a:t>
                      </a: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500">
                          <a:effectLst/>
                          <a:latin typeface="Times New Roman" panose="02020603050405020304" pitchFamily="18" charset="0"/>
                          <a:cs typeface="Times New Roman" panose="02020603050405020304" pitchFamily="18" charset="0"/>
                        </a:rPr>
                        <a:t> </a:t>
                      </a: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500">
                          <a:effectLst/>
                          <a:latin typeface="Times New Roman" panose="02020603050405020304" pitchFamily="18" charset="0"/>
                          <a:cs typeface="Times New Roman" panose="02020603050405020304" pitchFamily="18" charset="0"/>
                        </a:rPr>
                        <a:t> </a:t>
                      </a: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endParaRPr lang="en-US" sz="15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r>
              <a:tr h="513076">
                <a:tc>
                  <a:txBody>
                    <a:bodyPr/>
                    <a:lstStyle/>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Miscellaneous </a:t>
                      </a:r>
                      <a:r>
                        <a:rPr lang="en-US" sz="1600" dirty="0" smtClean="0">
                          <a:effectLst/>
                          <a:latin typeface="Times New Roman" panose="02020603050405020304" pitchFamily="18" charset="0"/>
                          <a:cs typeface="Times New Roman" panose="02020603050405020304" pitchFamily="18" charset="0"/>
                        </a:rPr>
                        <a:t>expenses</a:t>
                      </a:r>
                      <a:endParaRPr lang="en-US"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 </a:t>
                      </a:r>
                      <a:endParaRPr lang="en-US" sz="15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 </a:t>
                      </a:r>
                      <a:endParaRPr lang="en-US" sz="15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 </a:t>
                      </a:r>
                      <a:endParaRPr lang="en-US" sz="15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 </a:t>
                      </a:r>
                      <a:endParaRPr lang="en-US" sz="15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 </a:t>
                      </a:r>
                      <a:endParaRPr lang="en-US" sz="15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 </a:t>
                      </a:r>
                      <a:endParaRPr lang="en-US" sz="15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endParaRPr lang="en-US" sz="15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endParaRPr lang="en-US" sz="15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r>
              <a:tr h="241722">
                <a:tc>
                  <a:txBody>
                    <a:bodyPr/>
                    <a:lstStyle/>
                    <a:p>
                      <a:pPr marL="0" marR="0">
                        <a:lnSpc>
                          <a:spcPct val="115000"/>
                        </a:lnSpc>
                        <a:spcBef>
                          <a:spcPts val="0"/>
                        </a:spcBef>
                        <a:spcAft>
                          <a:spcPts val="0"/>
                        </a:spcAft>
                      </a:pPr>
                      <a:r>
                        <a:rPr lang="en-US" sz="1600" dirty="0" smtClean="0">
                          <a:solidFill>
                            <a:srgbClr val="000000"/>
                          </a:solidFill>
                          <a:effectLst/>
                          <a:latin typeface="Times New Roman" panose="02020603050405020304" pitchFamily="18" charset="0"/>
                          <a:ea typeface="Calibri"/>
                          <a:cs typeface="Times New Roman" panose="02020603050405020304" pitchFamily="18" charset="0"/>
                        </a:rPr>
                        <a:t>Others Specify</a:t>
                      </a:r>
                      <a:endParaRPr lang="en-US"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endParaRPr lang="en-US" sz="15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endParaRPr lang="en-US" sz="15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endParaRPr lang="en-US" sz="15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endParaRPr lang="en-US" sz="15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endParaRPr lang="en-US" sz="15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endParaRPr lang="en-US" sz="15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endParaRPr lang="en-US" sz="15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endParaRPr lang="en-US" sz="15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r>
              <a:tr h="241722">
                <a:tc>
                  <a:txBody>
                    <a:bodyPr/>
                    <a:lstStyle/>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Total </a:t>
                      </a:r>
                      <a:endParaRPr lang="en-US"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 </a:t>
                      </a:r>
                      <a:endParaRPr lang="en-US" sz="15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 </a:t>
                      </a:r>
                      <a:endParaRPr lang="en-US" sz="15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 </a:t>
                      </a:r>
                      <a:endParaRPr lang="en-US" sz="15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 </a:t>
                      </a:r>
                      <a:endParaRPr lang="en-US" sz="15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 </a:t>
                      </a:r>
                      <a:endParaRPr lang="en-US" sz="15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 </a:t>
                      </a:r>
                      <a:endParaRPr lang="en-US" sz="15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endParaRPr lang="en-US" sz="15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endParaRPr lang="en-US" sz="15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tc>
              </a:tr>
            </a:tbl>
          </a:graphicData>
        </a:graphic>
      </p:graphicFrame>
      <p:sp>
        <p:nvSpPr>
          <p:cNvPr id="6"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134449552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05368" y="3390894"/>
            <a:ext cx="95263" cy="76211"/>
          </a:xfrm>
          <a:prstGeom prst="rect">
            <a:avLst/>
          </a:prstGeom>
        </p:spPr>
      </p:pic>
      <p:sp>
        <p:nvSpPr>
          <p:cNvPr id="4" name="Rectangle 3"/>
          <p:cNvSpPr/>
          <p:nvPr/>
        </p:nvSpPr>
        <p:spPr>
          <a:xfrm>
            <a:off x="457200" y="762000"/>
            <a:ext cx="9067800" cy="5432256"/>
          </a:xfrm>
          <a:prstGeom prst="rect">
            <a:avLst/>
          </a:prstGeom>
        </p:spPr>
        <p:txBody>
          <a:bodyPr wrap="square">
            <a:spAutoFit/>
          </a:bodyPr>
          <a:lstStyle/>
          <a:p>
            <a:pPr>
              <a:lnSpc>
                <a:spcPct val="150000"/>
              </a:lnSpc>
            </a:pPr>
            <a:r>
              <a:rPr lang="en-US" sz="2000" dirty="0">
                <a:solidFill>
                  <a:srgbClr val="FF0000"/>
                </a:solidFill>
                <a:latin typeface="Times New Roman" panose="02020603050405020304" pitchFamily="18" charset="0"/>
                <a:cs typeface="Times New Roman" panose="02020603050405020304" pitchFamily="18" charset="0"/>
              </a:rPr>
              <a:t>10.2.1 Adequacy of budget allocation </a:t>
            </a:r>
          </a:p>
          <a:p>
            <a:pPr marL="800100" lvl="1" indent="-342900" algn="just">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institution needs to justify that the budget allocated over the years </a:t>
            </a:r>
            <a:r>
              <a:rPr lang="en-US" sz="2000" dirty="0" smtClean="0">
                <a:latin typeface="Times New Roman" panose="02020603050405020304" pitchFamily="18" charset="0"/>
                <a:cs typeface="Times New Roman" panose="02020603050405020304" pitchFamily="18" charset="0"/>
              </a:rPr>
              <a:t>was adequate</a:t>
            </a:r>
          </a:p>
          <a:p>
            <a:endParaRPr lang="en-US" sz="1400" dirty="0">
              <a:latin typeface="Times New Roman" panose="02020603050405020304" pitchFamily="18" charset="0"/>
              <a:cs typeface="Times New Roman" panose="02020603050405020304" pitchFamily="18" charset="0"/>
            </a:endParaRPr>
          </a:p>
          <a:p>
            <a:pPr>
              <a:lnSpc>
                <a:spcPct val="150000"/>
              </a:lnSpc>
            </a:pPr>
            <a:r>
              <a:rPr lang="en-US" sz="2000" dirty="0">
                <a:solidFill>
                  <a:srgbClr val="FF0000"/>
                </a:solidFill>
                <a:latin typeface="Times New Roman" panose="02020603050405020304" pitchFamily="18" charset="0"/>
                <a:cs typeface="Times New Roman" panose="02020603050405020304" pitchFamily="18" charset="0"/>
              </a:rPr>
              <a:t>10.2.2 Utilization of allocated funds </a:t>
            </a:r>
          </a:p>
          <a:p>
            <a:pPr marL="800100" lvl="1" indent="-342900" algn="just">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institution needs to state how the budget was utilized during </a:t>
            </a:r>
            <a:r>
              <a:rPr lang="en-US" sz="2000" dirty="0" smtClean="0">
                <a:latin typeface="Times New Roman" panose="02020603050405020304" pitchFamily="18" charset="0"/>
                <a:cs typeface="Times New Roman" panose="02020603050405020304" pitchFamily="18" charset="0"/>
              </a:rPr>
              <a:t>assessment years</a:t>
            </a:r>
          </a:p>
          <a:p>
            <a:endParaRPr lang="en-US" sz="1200" dirty="0">
              <a:latin typeface="Times New Roman" panose="02020603050405020304" pitchFamily="18" charset="0"/>
              <a:cs typeface="Times New Roman" panose="02020603050405020304" pitchFamily="18" charset="0"/>
            </a:endParaRPr>
          </a:p>
          <a:p>
            <a:pPr>
              <a:lnSpc>
                <a:spcPct val="150000"/>
              </a:lnSpc>
            </a:pPr>
            <a:r>
              <a:rPr lang="en-US" sz="2000" dirty="0">
                <a:solidFill>
                  <a:srgbClr val="FF0000"/>
                </a:solidFill>
                <a:latin typeface="Times New Roman" panose="02020603050405020304" pitchFamily="18" charset="0"/>
                <a:cs typeface="Times New Roman" panose="02020603050405020304" pitchFamily="18" charset="0"/>
              </a:rPr>
              <a:t>10.2.3 Availability of the audited statements on the institute’s website</a:t>
            </a:r>
          </a:p>
          <a:p>
            <a:pPr marL="800100" lvl="1" indent="-342900" algn="just">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institution needs to make audited statements available on its website.</a:t>
            </a:r>
          </a:p>
          <a:p>
            <a:endParaRPr lang="en-US" sz="1100" b="1" dirty="0" smtClean="0">
              <a:solidFill>
                <a:srgbClr val="0000CC"/>
              </a:solidFill>
              <a:latin typeface="Times New Roman" panose="02020603050405020304" pitchFamily="18" charset="0"/>
              <a:cs typeface="Times New Roman" panose="02020603050405020304" pitchFamily="18" charset="0"/>
            </a:endParaRPr>
          </a:p>
          <a:p>
            <a:pPr>
              <a:lnSpc>
                <a:spcPct val="150000"/>
              </a:lnSpc>
            </a:pPr>
            <a:r>
              <a:rPr lang="en-US" sz="2200" b="1" dirty="0" smtClean="0">
                <a:solidFill>
                  <a:srgbClr val="0000CC"/>
                </a:solidFill>
                <a:latin typeface="Times New Roman" panose="02020603050405020304" pitchFamily="18" charset="0"/>
                <a:cs typeface="Times New Roman" panose="02020603050405020304" pitchFamily="18" charset="0"/>
              </a:rPr>
              <a:t>10.3 </a:t>
            </a:r>
            <a:r>
              <a:rPr lang="en-US" sz="2200" b="1" dirty="0">
                <a:solidFill>
                  <a:srgbClr val="0000CC"/>
                </a:solidFill>
                <a:latin typeface="Times New Roman" panose="02020603050405020304" pitchFamily="18" charset="0"/>
                <a:cs typeface="Times New Roman" panose="02020603050405020304" pitchFamily="18" charset="0"/>
              </a:rPr>
              <a:t>Program Specific Budget Allocation, Utilization </a:t>
            </a:r>
          </a:p>
          <a:p>
            <a:pPr lvl="1" algn="just">
              <a:lnSpc>
                <a:spcPct val="150000"/>
              </a:lnSpc>
            </a:pPr>
            <a:r>
              <a:rPr lang="en-US" sz="2000" dirty="0" smtClean="0">
                <a:latin typeface="Times New Roman" panose="02020603050405020304" pitchFamily="18" charset="0"/>
                <a:cs typeface="Times New Roman" panose="02020603050405020304" pitchFamily="18" charset="0"/>
              </a:rPr>
              <a:t>Total </a:t>
            </a:r>
            <a:r>
              <a:rPr lang="en-US" sz="2000" dirty="0">
                <a:latin typeface="Times New Roman" panose="02020603050405020304" pitchFamily="18" charset="0"/>
                <a:cs typeface="Times New Roman" panose="02020603050405020304" pitchFamily="18" charset="0"/>
              </a:rPr>
              <a:t>Budget at program level: For CFY, CFYm1, CFYm2 &amp; CFYm3</a:t>
            </a:r>
          </a:p>
        </p:txBody>
      </p:sp>
      <p:sp>
        <p:nvSpPr>
          <p:cNvPr id="6"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178512745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05368" y="3390894"/>
            <a:ext cx="95263" cy="76211"/>
          </a:xfrm>
          <a:prstGeom prst="rect">
            <a:avLst/>
          </a:prstGeom>
        </p:spPr>
      </p:pic>
      <p:sp>
        <p:nvSpPr>
          <p:cNvPr id="2" name="Rectangle 1"/>
          <p:cNvSpPr/>
          <p:nvPr/>
        </p:nvSpPr>
        <p:spPr>
          <a:xfrm>
            <a:off x="457200" y="152400"/>
            <a:ext cx="8991600" cy="2462213"/>
          </a:xfrm>
          <a:prstGeom prst="rect">
            <a:avLst/>
          </a:prstGeom>
        </p:spPr>
        <p:txBody>
          <a:bodyPr wrap="square">
            <a:spAutoFit/>
          </a:bodyPr>
          <a:lstStyle/>
          <a:p>
            <a:r>
              <a:rPr lang="en-US" sz="2000" dirty="0">
                <a:solidFill>
                  <a:srgbClr val="FF0000"/>
                </a:solidFill>
                <a:latin typeface="Times New Roman" panose="02020603050405020304" pitchFamily="18" charset="0"/>
                <a:cs typeface="Times New Roman" panose="02020603050405020304" pitchFamily="18" charset="0"/>
              </a:rPr>
              <a:t>10.3.1. Adequacy of budget allocation </a:t>
            </a:r>
          </a:p>
          <a:p>
            <a:pPr lvl="1" algn="just">
              <a:lnSpc>
                <a:spcPct val="150000"/>
              </a:lnSpc>
            </a:pPr>
            <a:r>
              <a:rPr lang="en-US" sz="2000" dirty="0" smtClean="0">
                <a:latin typeface="Times New Roman" panose="02020603050405020304" pitchFamily="18" charset="0"/>
                <a:cs typeface="Times New Roman" panose="02020603050405020304" pitchFamily="18" charset="0"/>
              </a:rPr>
              <a:t>Program </a:t>
            </a:r>
            <a:r>
              <a:rPr lang="en-US" sz="2000" dirty="0">
                <a:latin typeface="Times New Roman" panose="02020603050405020304" pitchFamily="18" charset="0"/>
                <a:cs typeface="Times New Roman" panose="02020603050405020304" pitchFamily="18" charset="0"/>
              </a:rPr>
              <a:t>needs to justify that the budget allocated over the </a:t>
            </a:r>
            <a:r>
              <a:rPr lang="en-US" sz="2000" dirty="0" smtClean="0">
                <a:latin typeface="Times New Roman" panose="02020603050405020304" pitchFamily="18" charset="0"/>
                <a:cs typeface="Times New Roman" panose="02020603050405020304" pitchFamily="18" charset="0"/>
              </a:rPr>
              <a:t>assessment years was adequate </a:t>
            </a:r>
            <a:r>
              <a:rPr lang="en-US" sz="2000" dirty="0">
                <a:latin typeface="Times New Roman" panose="02020603050405020304" pitchFamily="18" charset="0"/>
                <a:cs typeface="Times New Roman" panose="02020603050405020304" pitchFamily="18" charset="0"/>
              </a:rPr>
              <a:t>for the </a:t>
            </a:r>
            <a:r>
              <a:rPr lang="en-US" sz="2000" dirty="0" smtClean="0">
                <a:latin typeface="Times New Roman" panose="02020603050405020304" pitchFamily="18" charset="0"/>
                <a:cs typeface="Times New Roman" panose="02020603050405020304" pitchFamily="18" charset="0"/>
              </a:rPr>
              <a:t>program</a:t>
            </a:r>
            <a:endParaRPr lang="en-US" sz="2200" dirty="0" smtClean="0">
              <a:latin typeface="Times New Roman" panose="02020603050405020304" pitchFamily="18" charset="0"/>
              <a:cs typeface="Times New Roman" panose="02020603050405020304" pitchFamily="18" charset="0"/>
            </a:endParaRPr>
          </a:p>
          <a:p>
            <a:r>
              <a:rPr lang="en-US" sz="2000" dirty="0" smtClean="0">
                <a:solidFill>
                  <a:srgbClr val="FF0000"/>
                </a:solidFill>
                <a:latin typeface="Times New Roman" panose="02020603050405020304" pitchFamily="18" charset="0"/>
                <a:cs typeface="Times New Roman" panose="02020603050405020304" pitchFamily="18" charset="0"/>
              </a:rPr>
              <a:t>10.3.2</a:t>
            </a:r>
            <a:r>
              <a:rPr lang="en-US" sz="2000" dirty="0">
                <a:solidFill>
                  <a:srgbClr val="FF0000"/>
                </a:solidFill>
                <a:latin typeface="Times New Roman" panose="02020603050405020304" pitchFamily="18" charset="0"/>
                <a:cs typeface="Times New Roman" panose="02020603050405020304" pitchFamily="18" charset="0"/>
              </a:rPr>
              <a:t>. Utilization of allocated funds </a:t>
            </a:r>
          </a:p>
          <a:p>
            <a:pPr lvl="1" algn="just"/>
            <a:r>
              <a:rPr lang="en-US" sz="2000" dirty="0">
                <a:latin typeface="Times New Roman" panose="02020603050405020304" pitchFamily="18" charset="0"/>
                <a:cs typeface="Times New Roman" panose="02020603050405020304" pitchFamily="18" charset="0"/>
              </a:rPr>
              <a:t>Program needs to state how the budget was utilized during the last </a:t>
            </a:r>
            <a:r>
              <a:rPr lang="en-US" sz="2000" dirty="0" smtClean="0">
                <a:latin typeface="Times New Roman" panose="02020603050405020304" pitchFamily="18" charset="0"/>
                <a:cs typeface="Times New Roman" panose="02020603050405020304" pitchFamily="18" charset="0"/>
              </a:rPr>
              <a:t>three assessment </a:t>
            </a:r>
            <a:r>
              <a:rPr lang="en-US" sz="2000" dirty="0">
                <a:latin typeface="Times New Roman" panose="02020603050405020304" pitchFamily="18" charset="0"/>
                <a:cs typeface="Times New Roman" panose="02020603050405020304" pitchFamily="18" charset="0"/>
              </a:rPr>
              <a:t>years</a:t>
            </a:r>
          </a:p>
          <a:p>
            <a:endParaRPr lang="en-US" sz="1400" dirty="0" smtClean="0">
              <a:latin typeface="Times New Roman" panose="02020603050405020304" pitchFamily="18" charset="0"/>
              <a:cs typeface="Times New Roman" panose="02020603050405020304" pitchFamily="18" charset="0"/>
            </a:endParaRPr>
          </a:p>
        </p:txBody>
      </p:sp>
      <p:graphicFrame>
        <p:nvGraphicFramePr>
          <p:cNvPr id="7" name="object 2"/>
          <p:cNvGraphicFramePr>
            <a:graphicFrameLocks noGrp="1"/>
          </p:cNvGraphicFramePr>
          <p:nvPr>
            <p:extLst>
              <p:ext uri="{D42A27DB-BD31-4B8C-83A1-F6EECF244321}">
                <p14:modId xmlns:p14="http://schemas.microsoft.com/office/powerpoint/2010/main" xmlns="" val="3208021254"/>
              </p:ext>
            </p:extLst>
          </p:nvPr>
        </p:nvGraphicFramePr>
        <p:xfrm>
          <a:off x="533399" y="2366962"/>
          <a:ext cx="8763001" cy="4580192"/>
        </p:xfrm>
        <a:graphic>
          <a:graphicData uri="http://schemas.openxmlformats.org/drawingml/2006/table">
            <a:tbl>
              <a:tblPr firstRow="1" bandRow="1">
                <a:tableStyleId>{2D5ABB26-0587-4C30-8999-92F81FD0307C}</a:tableStyleId>
              </a:tblPr>
              <a:tblGrid>
                <a:gridCol w="1513816"/>
                <a:gridCol w="930529"/>
                <a:gridCol w="997970"/>
                <a:gridCol w="888604"/>
                <a:gridCol w="891339"/>
                <a:gridCol w="888604"/>
                <a:gridCol w="888604"/>
                <a:gridCol w="889515"/>
                <a:gridCol w="874020"/>
              </a:tblGrid>
              <a:tr h="1016443">
                <a:tc>
                  <a:txBody>
                    <a:bodyPr/>
                    <a:lstStyle/>
                    <a:p>
                      <a:pPr>
                        <a:lnSpc>
                          <a:spcPct val="100000"/>
                        </a:lnSpc>
                      </a:pPr>
                      <a:endParaRPr sz="1400" b="1" dirty="0">
                        <a:latin typeface="Times New Roman"/>
                        <a:cs typeface="Times New Roman"/>
                      </a:endParaRPr>
                    </a:p>
                    <a:p>
                      <a:pPr>
                        <a:lnSpc>
                          <a:spcPct val="100000"/>
                        </a:lnSpc>
                      </a:pPr>
                      <a:endParaRPr sz="1400" b="1" dirty="0">
                        <a:latin typeface="Times New Roman"/>
                        <a:cs typeface="Times New Roman"/>
                      </a:endParaRPr>
                    </a:p>
                    <a:p>
                      <a:pPr marL="25400">
                        <a:lnSpc>
                          <a:spcPct val="100000"/>
                        </a:lnSpc>
                        <a:spcBef>
                          <a:spcPts val="720"/>
                        </a:spcBef>
                      </a:pPr>
                      <a:r>
                        <a:rPr sz="1050" b="1" spc="-5" dirty="0">
                          <a:latin typeface="Verdana"/>
                          <a:cs typeface="Verdana"/>
                        </a:rPr>
                        <a:t>Items</a:t>
                      </a:r>
                      <a:endParaRPr sz="1050" b="1" dirty="0">
                        <a:latin typeface="Verdana"/>
                        <a:cs typeface="Verdana"/>
                      </a:endParaRPr>
                    </a:p>
                  </a:txBody>
                  <a:tcPr marL="0" marR="0" marT="0" marB="0">
                    <a:lnL w="952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30"/>
                        </a:spcBef>
                      </a:pPr>
                      <a:endParaRPr sz="2000" b="1" dirty="0">
                        <a:latin typeface="Times New Roman"/>
                        <a:cs typeface="Times New Roman"/>
                      </a:endParaRPr>
                    </a:p>
                    <a:p>
                      <a:pPr marL="25400" marR="68580">
                        <a:lnSpc>
                          <a:spcPct val="152400"/>
                        </a:lnSpc>
                      </a:pPr>
                      <a:r>
                        <a:rPr sz="1050" b="1" spc="-5" dirty="0">
                          <a:latin typeface="Verdana"/>
                          <a:cs typeface="Verdana"/>
                        </a:rPr>
                        <a:t>B</a:t>
                      </a:r>
                      <a:r>
                        <a:rPr sz="1050" b="1" spc="-10" dirty="0">
                          <a:latin typeface="Verdana"/>
                          <a:cs typeface="Verdana"/>
                        </a:rPr>
                        <a:t>u</a:t>
                      </a:r>
                      <a:r>
                        <a:rPr sz="1050" b="1" dirty="0">
                          <a:latin typeface="Verdana"/>
                          <a:cs typeface="Verdana"/>
                        </a:rPr>
                        <a:t>dgeted  in</a:t>
                      </a:r>
                      <a:r>
                        <a:rPr sz="1050" b="1" spc="-30" dirty="0">
                          <a:latin typeface="Verdana"/>
                          <a:cs typeface="Verdana"/>
                        </a:rPr>
                        <a:t> </a:t>
                      </a:r>
                      <a:r>
                        <a:rPr sz="1050" b="1" spc="-5" dirty="0">
                          <a:latin typeface="Verdana"/>
                          <a:cs typeface="Verdana"/>
                        </a:rPr>
                        <a:t>CFY</a:t>
                      </a:r>
                      <a:endParaRPr sz="1050" b="1" dirty="0">
                        <a:latin typeface="Verdana"/>
                        <a:cs typeface="Verdana"/>
                      </a:endParaRPr>
                    </a:p>
                  </a:txBody>
                  <a:tcPr marL="0" marR="0" marT="381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5400" marR="71755">
                        <a:lnSpc>
                          <a:spcPct val="152300"/>
                        </a:lnSpc>
                        <a:spcBef>
                          <a:spcPts val="225"/>
                        </a:spcBef>
                      </a:pPr>
                      <a:r>
                        <a:rPr sz="1050" b="1" spc="-5" dirty="0">
                          <a:latin typeface="Verdana"/>
                          <a:cs typeface="Verdana"/>
                        </a:rPr>
                        <a:t>Actual  expenses  </a:t>
                      </a:r>
                      <a:r>
                        <a:rPr sz="1050" b="1" dirty="0">
                          <a:latin typeface="Verdana"/>
                          <a:cs typeface="Verdana"/>
                        </a:rPr>
                        <a:t>in </a:t>
                      </a:r>
                      <a:r>
                        <a:rPr sz="1050" b="1" spc="-5" dirty="0">
                          <a:latin typeface="Verdana"/>
                          <a:cs typeface="Verdana"/>
                        </a:rPr>
                        <a:t>CFY</a:t>
                      </a:r>
                      <a:r>
                        <a:rPr sz="1050" b="1" spc="-90" dirty="0">
                          <a:latin typeface="Verdana"/>
                          <a:cs typeface="Verdana"/>
                        </a:rPr>
                        <a:t> </a:t>
                      </a:r>
                      <a:r>
                        <a:rPr sz="1050" b="1" spc="-5" dirty="0">
                          <a:latin typeface="Verdana"/>
                          <a:cs typeface="Verdana"/>
                        </a:rPr>
                        <a:t>(till</a:t>
                      </a:r>
                      <a:endParaRPr sz="1050" b="1">
                        <a:latin typeface="Verdana"/>
                        <a:cs typeface="Verdana"/>
                      </a:endParaRPr>
                    </a:p>
                    <a:p>
                      <a:pPr marL="25400">
                        <a:lnSpc>
                          <a:spcPct val="100000"/>
                        </a:lnSpc>
                        <a:spcBef>
                          <a:spcPts val="565"/>
                        </a:spcBef>
                      </a:pPr>
                      <a:r>
                        <a:rPr sz="1050" b="1" spc="-5" dirty="0">
                          <a:latin typeface="Verdana"/>
                          <a:cs typeface="Verdana"/>
                        </a:rPr>
                        <a:t>…)</a:t>
                      </a:r>
                      <a:endParaRPr sz="1050" b="1">
                        <a:latin typeface="Verdana"/>
                        <a:cs typeface="Verdana"/>
                      </a:endParaRPr>
                    </a:p>
                  </a:txBody>
                  <a:tcPr marL="0" marR="0" marT="2857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30"/>
                        </a:spcBef>
                      </a:pPr>
                      <a:endParaRPr sz="2000" b="1">
                        <a:latin typeface="Times New Roman"/>
                        <a:cs typeface="Times New Roman"/>
                      </a:endParaRPr>
                    </a:p>
                    <a:p>
                      <a:pPr marL="26034" marR="38100">
                        <a:lnSpc>
                          <a:spcPct val="152400"/>
                        </a:lnSpc>
                      </a:pPr>
                      <a:r>
                        <a:rPr sz="1050" b="1" spc="-5" dirty="0">
                          <a:latin typeface="Verdana"/>
                          <a:cs typeface="Verdana"/>
                        </a:rPr>
                        <a:t>B</a:t>
                      </a:r>
                      <a:r>
                        <a:rPr sz="1050" b="1" spc="-10" dirty="0">
                          <a:latin typeface="Verdana"/>
                          <a:cs typeface="Verdana"/>
                        </a:rPr>
                        <a:t>u</a:t>
                      </a:r>
                      <a:r>
                        <a:rPr sz="1050" b="1" dirty="0">
                          <a:latin typeface="Verdana"/>
                          <a:cs typeface="Verdana"/>
                        </a:rPr>
                        <a:t>dgeted  in</a:t>
                      </a:r>
                      <a:r>
                        <a:rPr sz="1050" b="1" spc="-85" dirty="0">
                          <a:latin typeface="Verdana"/>
                          <a:cs typeface="Verdana"/>
                        </a:rPr>
                        <a:t> </a:t>
                      </a:r>
                      <a:r>
                        <a:rPr sz="1050" b="1" spc="-5" dirty="0">
                          <a:latin typeface="Verdana"/>
                          <a:cs typeface="Verdana"/>
                        </a:rPr>
                        <a:t>CFY</a:t>
                      </a:r>
                      <a:r>
                        <a:rPr sz="1050" b="1" i="1" spc="-5" dirty="0">
                          <a:latin typeface="Verdana"/>
                          <a:cs typeface="Verdana"/>
                        </a:rPr>
                        <a:t>m</a:t>
                      </a:r>
                      <a:r>
                        <a:rPr sz="1050" b="1" spc="-5" dirty="0">
                          <a:latin typeface="Verdana"/>
                          <a:cs typeface="Verdana"/>
                        </a:rPr>
                        <a:t>1</a:t>
                      </a:r>
                      <a:endParaRPr sz="1050" b="1">
                        <a:latin typeface="Verdana"/>
                        <a:cs typeface="Verdana"/>
                      </a:endParaRPr>
                    </a:p>
                  </a:txBody>
                  <a:tcPr marL="0" marR="0" marT="381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25"/>
                        </a:spcBef>
                      </a:pPr>
                      <a:endParaRPr sz="1050" b="1">
                        <a:latin typeface="Times New Roman"/>
                        <a:cs typeface="Times New Roman"/>
                      </a:endParaRPr>
                    </a:p>
                    <a:p>
                      <a:pPr marL="26034" marR="44450">
                        <a:lnSpc>
                          <a:spcPct val="151800"/>
                        </a:lnSpc>
                      </a:pPr>
                      <a:r>
                        <a:rPr sz="1050" b="1" spc="-5" dirty="0">
                          <a:latin typeface="Verdana"/>
                          <a:cs typeface="Verdana"/>
                        </a:rPr>
                        <a:t>Actual  Ex</a:t>
                      </a:r>
                      <a:r>
                        <a:rPr sz="1050" b="1" dirty="0">
                          <a:latin typeface="Verdana"/>
                          <a:cs typeface="Verdana"/>
                        </a:rPr>
                        <a:t>pe</a:t>
                      </a:r>
                      <a:r>
                        <a:rPr sz="1050" b="1" spc="-10" dirty="0">
                          <a:latin typeface="Verdana"/>
                          <a:cs typeface="Verdana"/>
                        </a:rPr>
                        <a:t>n</a:t>
                      </a:r>
                      <a:r>
                        <a:rPr sz="1050" b="1" dirty="0">
                          <a:latin typeface="Verdana"/>
                          <a:cs typeface="Verdana"/>
                        </a:rPr>
                        <a:t>ses  in</a:t>
                      </a:r>
                      <a:r>
                        <a:rPr sz="1050" b="1" spc="-90" dirty="0">
                          <a:latin typeface="Verdana"/>
                          <a:cs typeface="Verdana"/>
                        </a:rPr>
                        <a:t> </a:t>
                      </a:r>
                      <a:r>
                        <a:rPr sz="1050" b="1" spc="-5" dirty="0">
                          <a:latin typeface="Verdana"/>
                          <a:cs typeface="Verdana"/>
                        </a:rPr>
                        <a:t>CFY</a:t>
                      </a:r>
                      <a:r>
                        <a:rPr sz="1050" b="1" i="1" spc="-5" dirty="0">
                          <a:latin typeface="Verdana"/>
                          <a:cs typeface="Verdana"/>
                        </a:rPr>
                        <a:t>m</a:t>
                      </a:r>
                      <a:r>
                        <a:rPr sz="1050" b="1" spc="-5" dirty="0">
                          <a:latin typeface="Verdana"/>
                          <a:cs typeface="Verdana"/>
                        </a:rPr>
                        <a:t>1</a:t>
                      </a:r>
                      <a:endParaRPr sz="1050" b="1">
                        <a:latin typeface="Verdana"/>
                        <a:cs typeface="Verdana"/>
                      </a:endParaRPr>
                    </a:p>
                  </a:txBody>
                  <a:tcPr marL="0" marR="0" marT="317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30"/>
                        </a:spcBef>
                      </a:pPr>
                      <a:endParaRPr sz="2000" b="1">
                        <a:latin typeface="Times New Roman"/>
                        <a:cs typeface="Times New Roman"/>
                      </a:endParaRPr>
                    </a:p>
                    <a:p>
                      <a:pPr marL="24130" marR="40640">
                        <a:lnSpc>
                          <a:spcPct val="152400"/>
                        </a:lnSpc>
                      </a:pPr>
                      <a:r>
                        <a:rPr sz="1050" b="1" spc="-5" dirty="0">
                          <a:latin typeface="Verdana"/>
                          <a:cs typeface="Verdana"/>
                        </a:rPr>
                        <a:t>B</a:t>
                      </a:r>
                      <a:r>
                        <a:rPr sz="1050" b="1" spc="-10" dirty="0">
                          <a:latin typeface="Verdana"/>
                          <a:cs typeface="Verdana"/>
                        </a:rPr>
                        <a:t>u</a:t>
                      </a:r>
                      <a:r>
                        <a:rPr sz="1050" b="1" dirty="0">
                          <a:latin typeface="Verdana"/>
                          <a:cs typeface="Verdana"/>
                        </a:rPr>
                        <a:t>dgeted  in</a:t>
                      </a:r>
                      <a:r>
                        <a:rPr sz="1050" b="1" spc="-85" dirty="0">
                          <a:latin typeface="Verdana"/>
                          <a:cs typeface="Verdana"/>
                        </a:rPr>
                        <a:t> </a:t>
                      </a:r>
                      <a:r>
                        <a:rPr sz="1050" b="1" spc="-5" dirty="0">
                          <a:latin typeface="Verdana"/>
                          <a:cs typeface="Verdana"/>
                        </a:rPr>
                        <a:t>CFY</a:t>
                      </a:r>
                      <a:r>
                        <a:rPr sz="1050" b="1" i="1" spc="-5" dirty="0">
                          <a:latin typeface="Verdana"/>
                          <a:cs typeface="Verdana"/>
                        </a:rPr>
                        <a:t>m</a:t>
                      </a:r>
                      <a:r>
                        <a:rPr sz="1050" b="1" spc="-5" dirty="0">
                          <a:latin typeface="Verdana"/>
                          <a:cs typeface="Verdana"/>
                        </a:rPr>
                        <a:t>2</a:t>
                      </a:r>
                      <a:endParaRPr sz="1050" b="1">
                        <a:latin typeface="Verdana"/>
                        <a:cs typeface="Verdana"/>
                      </a:endParaRPr>
                    </a:p>
                  </a:txBody>
                  <a:tcPr marL="0" marR="0" marT="381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25"/>
                        </a:spcBef>
                      </a:pPr>
                      <a:endParaRPr sz="1050" b="1">
                        <a:latin typeface="Times New Roman"/>
                        <a:cs typeface="Times New Roman"/>
                      </a:endParaRPr>
                    </a:p>
                    <a:p>
                      <a:pPr marL="23495" marR="45085">
                        <a:lnSpc>
                          <a:spcPct val="151800"/>
                        </a:lnSpc>
                      </a:pPr>
                      <a:r>
                        <a:rPr sz="1050" b="1" spc="-5" dirty="0">
                          <a:latin typeface="Verdana"/>
                          <a:cs typeface="Verdana"/>
                        </a:rPr>
                        <a:t>Actual  Ex</a:t>
                      </a:r>
                      <a:r>
                        <a:rPr sz="1050" b="1" dirty="0">
                          <a:latin typeface="Verdana"/>
                          <a:cs typeface="Verdana"/>
                        </a:rPr>
                        <a:t>pe</a:t>
                      </a:r>
                      <a:r>
                        <a:rPr sz="1050" b="1" spc="-10" dirty="0">
                          <a:latin typeface="Verdana"/>
                          <a:cs typeface="Verdana"/>
                        </a:rPr>
                        <a:t>n</a:t>
                      </a:r>
                      <a:r>
                        <a:rPr sz="1050" b="1" dirty="0">
                          <a:latin typeface="Verdana"/>
                          <a:cs typeface="Verdana"/>
                        </a:rPr>
                        <a:t>ses  in</a:t>
                      </a:r>
                      <a:r>
                        <a:rPr sz="1050" b="1" spc="-90" dirty="0">
                          <a:latin typeface="Verdana"/>
                          <a:cs typeface="Verdana"/>
                        </a:rPr>
                        <a:t> </a:t>
                      </a:r>
                      <a:r>
                        <a:rPr sz="1050" b="1" spc="-5" dirty="0">
                          <a:latin typeface="Verdana"/>
                          <a:cs typeface="Verdana"/>
                        </a:rPr>
                        <a:t>CFY</a:t>
                      </a:r>
                      <a:r>
                        <a:rPr sz="1050" b="1" i="1" spc="-5" dirty="0">
                          <a:latin typeface="Verdana"/>
                          <a:cs typeface="Verdana"/>
                        </a:rPr>
                        <a:t>m</a:t>
                      </a:r>
                      <a:r>
                        <a:rPr sz="1050" b="1" spc="-5" dirty="0">
                          <a:latin typeface="Verdana"/>
                          <a:cs typeface="Verdana"/>
                        </a:rPr>
                        <a:t>2</a:t>
                      </a:r>
                      <a:endParaRPr sz="1050" b="1">
                        <a:latin typeface="Verdana"/>
                        <a:cs typeface="Verdana"/>
                      </a:endParaRPr>
                    </a:p>
                  </a:txBody>
                  <a:tcPr marL="0" marR="0" marT="317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30"/>
                        </a:spcBef>
                      </a:pPr>
                      <a:endParaRPr sz="2000" b="1">
                        <a:latin typeface="Times New Roman"/>
                        <a:cs typeface="Times New Roman"/>
                      </a:endParaRPr>
                    </a:p>
                    <a:p>
                      <a:pPr marL="24765" marR="40640">
                        <a:lnSpc>
                          <a:spcPct val="152400"/>
                        </a:lnSpc>
                      </a:pPr>
                      <a:r>
                        <a:rPr sz="1050" b="1" spc="-5" dirty="0">
                          <a:latin typeface="Verdana"/>
                          <a:cs typeface="Verdana"/>
                        </a:rPr>
                        <a:t>B</a:t>
                      </a:r>
                      <a:r>
                        <a:rPr sz="1050" b="1" spc="-10" dirty="0">
                          <a:latin typeface="Verdana"/>
                          <a:cs typeface="Verdana"/>
                        </a:rPr>
                        <a:t>u</a:t>
                      </a:r>
                      <a:r>
                        <a:rPr sz="1050" b="1" dirty="0">
                          <a:latin typeface="Verdana"/>
                          <a:cs typeface="Verdana"/>
                        </a:rPr>
                        <a:t>dgeted  in</a:t>
                      </a:r>
                      <a:r>
                        <a:rPr sz="1050" b="1" spc="-80" dirty="0">
                          <a:latin typeface="Verdana"/>
                          <a:cs typeface="Verdana"/>
                        </a:rPr>
                        <a:t> </a:t>
                      </a:r>
                      <a:r>
                        <a:rPr sz="1050" b="1" spc="-5" dirty="0">
                          <a:latin typeface="Verdana"/>
                          <a:cs typeface="Verdana"/>
                        </a:rPr>
                        <a:t>CFY</a:t>
                      </a:r>
                      <a:r>
                        <a:rPr sz="1050" b="1" i="1" spc="-5" dirty="0">
                          <a:latin typeface="Verdana"/>
                          <a:cs typeface="Verdana"/>
                        </a:rPr>
                        <a:t>m</a:t>
                      </a:r>
                      <a:r>
                        <a:rPr sz="1050" b="1" spc="-5" dirty="0">
                          <a:latin typeface="Verdana"/>
                          <a:cs typeface="Verdana"/>
                        </a:rPr>
                        <a:t>3</a:t>
                      </a:r>
                      <a:endParaRPr sz="1050" b="1">
                        <a:latin typeface="Verdana"/>
                        <a:cs typeface="Verdana"/>
                      </a:endParaRPr>
                    </a:p>
                  </a:txBody>
                  <a:tcPr marL="0" marR="0" marT="381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25"/>
                        </a:spcBef>
                      </a:pPr>
                      <a:endParaRPr sz="1050" b="1">
                        <a:latin typeface="Times New Roman"/>
                        <a:cs typeface="Times New Roman"/>
                      </a:endParaRPr>
                    </a:p>
                    <a:p>
                      <a:pPr marL="24130" marR="34925">
                        <a:lnSpc>
                          <a:spcPct val="151800"/>
                        </a:lnSpc>
                      </a:pPr>
                      <a:r>
                        <a:rPr sz="1050" b="1" spc="-5" dirty="0">
                          <a:latin typeface="Verdana"/>
                          <a:cs typeface="Verdana"/>
                        </a:rPr>
                        <a:t>Actual  Ex</a:t>
                      </a:r>
                      <a:r>
                        <a:rPr sz="1050" b="1" dirty="0">
                          <a:latin typeface="Verdana"/>
                          <a:cs typeface="Verdana"/>
                        </a:rPr>
                        <a:t>pe</a:t>
                      </a:r>
                      <a:r>
                        <a:rPr sz="1050" b="1" spc="-10" dirty="0">
                          <a:latin typeface="Verdana"/>
                          <a:cs typeface="Verdana"/>
                        </a:rPr>
                        <a:t>n</a:t>
                      </a:r>
                      <a:r>
                        <a:rPr sz="1050" b="1" dirty="0">
                          <a:latin typeface="Verdana"/>
                          <a:cs typeface="Verdana"/>
                        </a:rPr>
                        <a:t>ses  in</a:t>
                      </a:r>
                      <a:r>
                        <a:rPr sz="1050" b="1" spc="-90" dirty="0">
                          <a:latin typeface="Verdana"/>
                          <a:cs typeface="Verdana"/>
                        </a:rPr>
                        <a:t> </a:t>
                      </a:r>
                      <a:r>
                        <a:rPr sz="1050" b="1" spc="-5" dirty="0">
                          <a:latin typeface="Verdana"/>
                          <a:cs typeface="Verdana"/>
                        </a:rPr>
                        <a:t>CFY</a:t>
                      </a:r>
                      <a:r>
                        <a:rPr sz="1050" b="1" i="1" spc="-5" dirty="0">
                          <a:latin typeface="Verdana"/>
                          <a:cs typeface="Verdana"/>
                        </a:rPr>
                        <a:t>m</a:t>
                      </a:r>
                      <a:r>
                        <a:rPr sz="1050" b="1" spc="-5" dirty="0">
                          <a:latin typeface="Verdana"/>
                          <a:cs typeface="Verdana"/>
                        </a:rPr>
                        <a:t>3</a:t>
                      </a:r>
                      <a:endParaRPr sz="1050" b="1">
                        <a:latin typeface="Verdana"/>
                        <a:cs typeface="Verdana"/>
                      </a:endParaRPr>
                    </a:p>
                  </a:txBody>
                  <a:tcPr marL="0" marR="0" marT="3175" marB="0">
                    <a:lnL w="12700">
                      <a:solidFill>
                        <a:srgbClr val="000000"/>
                      </a:solidFill>
                      <a:prstDash val="solid"/>
                    </a:lnL>
                    <a:lnR w="9525">
                      <a:solidFill>
                        <a:srgbClr val="000000"/>
                      </a:solidFill>
                      <a:prstDash val="solid"/>
                    </a:lnR>
                    <a:lnT w="12700">
                      <a:solidFill>
                        <a:srgbClr val="000000"/>
                      </a:solidFill>
                      <a:prstDash val="solid"/>
                    </a:lnT>
                    <a:lnB w="12700">
                      <a:solidFill>
                        <a:srgbClr val="000000"/>
                      </a:solidFill>
                      <a:prstDash val="solid"/>
                    </a:lnB>
                  </a:tcPr>
                </a:tc>
              </a:tr>
              <a:tr h="454546">
                <a:tc>
                  <a:txBody>
                    <a:bodyPr/>
                    <a:lstStyle/>
                    <a:p>
                      <a:pPr marL="25400" marR="398780">
                        <a:lnSpc>
                          <a:spcPct val="151100"/>
                        </a:lnSpc>
                        <a:spcBef>
                          <a:spcPts val="250"/>
                        </a:spcBef>
                      </a:pPr>
                      <a:r>
                        <a:rPr sz="1050" b="1" dirty="0">
                          <a:latin typeface="Verdana"/>
                          <a:cs typeface="Verdana"/>
                        </a:rPr>
                        <a:t>Lab</a:t>
                      </a:r>
                      <a:r>
                        <a:rPr sz="1050" b="1" spc="5" dirty="0">
                          <a:latin typeface="Verdana"/>
                          <a:cs typeface="Verdana"/>
                        </a:rPr>
                        <a:t>o</a:t>
                      </a:r>
                      <a:r>
                        <a:rPr sz="1050" b="1" dirty="0">
                          <a:latin typeface="Verdana"/>
                          <a:cs typeface="Verdana"/>
                        </a:rPr>
                        <a:t>ra</a:t>
                      </a:r>
                      <a:r>
                        <a:rPr sz="1050" b="1" spc="-10" dirty="0">
                          <a:latin typeface="Verdana"/>
                          <a:cs typeface="Verdana"/>
                        </a:rPr>
                        <a:t>t</a:t>
                      </a:r>
                      <a:r>
                        <a:rPr sz="1050" b="1" dirty="0">
                          <a:latin typeface="Verdana"/>
                          <a:cs typeface="Verdana"/>
                        </a:rPr>
                        <a:t>ory  </a:t>
                      </a:r>
                      <a:r>
                        <a:rPr sz="1050" b="1" spc="-5" dirty="0">
                          <a:latin typeface="Verdana"/>
                          <a:cs typeface="Verdana"/>
                        </a:rPr>
                        <a:t>equipment</a:t>
                      </a:r>
                      <a:endParaRPr sz="1050" b="1">
                        <a:latin typeface="Verdana"/>
                        <a:cs typeface="Verdana"/>
                      </a:endParaRPr>
                    </a:p>
                  </a:txBody>
                  <a:tcPr marL="0" marR="0" marT="31750" marB="0">
                    <a:lnL w="952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a:latin typeface="Times New Roman"/>
                        <a:cs typeface="Times New Roman"/>
                      </a:endParaRPr>
                    </a:p>
                  </a:txBody>
                  <a:tcPr marL="0" marR="0" marT="0" marB="0">
                    <a:lnL w="12700">
                      <a:solidFill>
                        <a:srgbClr val="000000"/>
                      </a:solidFill>
                      <a:prstDash val="solid"/>
                    </a:lnL>
                    <a:lnR w="9525">
                      <a:solidFill>
                        <a:srgbClr val="000000"/>
                      </a:solidFill>
                      <a:prstDash val="solid"/>
                    </a:lnR>
                    <a:lnT w="12700">
                      <a:solidFill>
                        <a:srgbClr val="000000"/>
                      </a:solidFill>
                      <a:prstDash val="solid"/>
                    </a:lnT>
                    <a:lnB w="12700">
                      <a:solidFill>
                        <a:srgbClr val="000000"/>
                      </a:solidFill>
                      <a:prstDash val="solid"/>
                    </a:lnB>
                  </a:tcPr>
                </a:tc>
              </a:tr>
              <a:tr h="242027">
                <a:tc>
                  <a:txBody>
                    <a:bodyPr/>
                    <a:lstStyle/>
                    <a:p>
                      <a:pPr marL="25400">
                        <a:lnSpc>
                          <a:spcPct val="100000"/>
                        </a:lnSpc>
                        <a:spcBef>
                          <a:spcPts val="790"/>
                        </a:spcBef>
                      </a:pPr>
                      <a:r>
                        <a:rPr sz="1050" b="1" spc="-5" dirty="0">
                          <a:latin typeface="Verdana"/>
                          <a:cs typeface="Verdana"/>
                        </a:rPr>
                        <a:t>Software</a:t>
                      </a:r>
                      <a:endParaRPr sz="1050" b="1">
                        <a:latin typeface="Verdana"/>
                        <a:cs typeface="Verdana"/>
                      </a:endParaRPr>
                    </a:p>
                  </a:txBody>
                  <a:tcPr marL="0" marR="0" marT="100330" marB="0">
                    <a:lnL w="952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a:latin typeface="Times New Roman"/>
                        <a:cs typeface="Times New Roman"/>
                      </a:endParaRPr>
                    </a:p>
                  </a:txBody>
                  <a:tcPr marL="0" marR="0" marT="0" marB="0">
                    <a:lnL w="12700">
                      <a:solidFill>
                        <a:srgbClr val="000000"/>
                      </a:solidFill>
                      <a:prstDash val="solid"/>
                    </a:lnL>
                    <a:lnR w="9525">
                      <a:solidFill>
                        <a:srgbClr val="000000"/>
                      </a:solidFill>
                      <a:prstDash val="solid"/>
                    </a:lnR>
                    <a:lnT w="12700">
                      <a:solidFill>
                        <a:srgbClr val="000000"/>
                      </a:solidFill>
                      <a:prstDash val="solid"/>
                    </a:lnT>
                    <a:lnB w="12700">
                      <a:solidFill>
                        <a:srgbClr val="000000"/>
                      </a:solidFill>
                      <a:prstDash val="solid"/>
                    </a:lnB>
                  </a:tcPr>
                </a:tc>
              </a:tr>
              <a:tr h="454028">
                <a:tc>
                  <a:txBody>
                    <a:bodyPr/>
                    <a:lstStyle/>
                    <a:p>
                      <a:pPr marL="25400" marR="337185">
                        <a:lnSpc>
                          <a:spcPct val="152200"/>
                        </a:lnSpc>
                        <a:spcBef>
                          <a:spcPts val="225"/>
                        </a:spcBef>
                      </a:pPr>
                      <a:r>
                        <a:rPr sz="1050" b="1" spc="-5" dirty="0">
                          <a:latin typeface="Verdana"/>
                          <a:cs typeface="Verdana"/>
                        </a:rPr>
                        <a:t>Laboratory  </a:t>
                      </a:r>
                      <a:r>
                        <a:rPr sz="1050" b="1" dirty="0">
                          <a:latin typeface="Verdana"/>
                          <a:cs typeface="Verdana"/>
                        </a:rPr>
                        <a:t>co</a:t>
                      </a:r>
                      <a:r>
                        <a:rPr sz="1050" b="1" spc="-10" dirty="0">
                          <a:latin typeface="Verdana"/>
                          <a:cs typeface="Verdana"/>
                        </a:rPr>
                        <a:t>n</a:t>
                      </a:r>
                      <a:r>
                        <a:rPr sz="1050" b="1" dirty="0">
                          <a:latin typeface="Verdana"/>
                          <a:cs typeface="Verdana"/>
                        </a:rPr>
                        <a:t>s</a:t>
                      </a:r>
                      <a:r>
                        <a:rPr sz="1050" b="1" spc="-10" dirty="0">
                          <a:latin typeface="Verdana"/>
                          <a:cs typeface="Verdana"/>
                        </a:rPr>
                        <a:t>u</a:t>
                      </a:r>
                      <a:r>
                        <a:rPr sz="1050" b="1" dirty="0">
                          <a:latin typeface="Verdana"/>
                          <a:cs typeface="Verdana"/>
                        </a:rPr>
                        <a:t>mable</a:t>
                      </a:r>
                      <a:endParaRPr sz="1050" b="1">
                        <a:latin typeface="Verdana"/>
                        <a:cs typeface="Verdana"/>
                      </a:endParaRPr>
                    </a:p>
                  </a:txBody>
                  <a:tcPr marL="0" marR="0" marT="28575" marB="0">
                    <a:lnL w="952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a:latin typeface="Times New Roman"/>
                        <a:cs typeface="Times New Roman"/>
                      </a:endParaRPr>
                    </a:p>
                  </a:txBody>
                  <a:tcPr marL="0" marR="0" marT="0" marB="0">
                    <a:lnL w="12700">
                      <a:solidFill>
                        <a:srgbClr val="000000"/>
                      </a:solidFill>
                      <a:prstDash val="solid"/>
                    </a:lnL>
                    <a:lnR w="9525">
                      <a:solidFill>
                        <a:srgbClr val="000000"/>
                      </a:solidFill>
                      <a:prstDash val="solid"/>
                    </a:lnR>
                    <a:lnT w="12700">
                      <a:solidFill>
                        <a:srgbClr val="000000"/>
                      </a:solidFill>
                      <a:prstDash val="solid"/>
                    </a:lnT>
                    <a:lnB w="12700">
                      <a:solidFill>
                        <a:srgbClr val="000000"/>
                      </a:solidFill>
                      <a:prstDash val="solid"/>
                    </a:lnB>
                  </a:tcPr>
                </a:tc>
              </a:tr>
              <a:tr h="454028">
                <a:tc>
                  <a:txBody>
                    <a:bodyPr/>
                    <a:lstStyle/>
                    <a:p>
                      <a:pPr marL="25400" marR="47625">
                        <a:lnSpc>
                          <a:spcPct val="152200"/>
                        </a:lnSpc>
                        <a:spcBef>
                          <a:spcPts val="225"/>
                        </a:spcBef>
                      </a:pPr>
                      <a:r>
                        <a:rPr sz="1050" b="1" spc="-5" dirty="0">
                          <a:latin typeface="Verdana"/>
                          <a:cs typeface="Verdana"/>
                        </a:rPr>
                        <a:t>Maintenance</a:t>
                      </a:r>
                      <a:r>
                        <a:rPr sz="1050" b="1" spc="-70" dirty="0">
                          <a:latin typeface="Verdana"/>
                          <a:cs typeface="Verdana"/>
                        </a:rPr>
                        <a:t> </a:t>
                      </a:r>
                      <a:r>
                        <a:rPr sz="1050" b="1" spc="-5" dirty="0">
                          <a:latin typeface="Verdana"/>
                          <a:cs typeface="Verdana"/>
                        </a:rPr>
                        <a:t>and  </a:t>
                      </a:r>
                      <a:r>
                        <a:rPr sz="1050" b="1" dirty="0">
                          <a:latin typeface="Verdana"/>
                          <a:cs typeface="Verdana"/>
                        </a:rPr>
                        <a:t>spares</a:t>
                      </a:r>
                      <a:endParaRPr sz="1050" b="1">
                        <a:latin typeface="Verdana"/>
                        <a:cs typeface="Verdana"/>
                      </a:endParaRPr>
                    </a:p>
                  </a:txBody>
                  <a:tcPr marL="0" marR="0" marT="28575" marB="0">
                    <a:lnL w="952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a:latin typeface="Times New Roman"/>
                        <a:cs typeface="Times New Roman"/>
                      </a:endParaRPr>
                    </a:p>
                  </a:txBody>
                  <a:tcPr marL="0" marR="0" marT="0" marB="0">
                    <a:lnL w="12700">
                      <a:solidFill>
                        <a:srgbClr val="000000"/>
                      </a:solidFill>
                      <a:prstDash val="solid"/>
                    </a:lnL>
                    <a:lnR w="9525">
                      <a:solidFill>
                        <a:srgbClr val="000000"/>
                      </a:solidFill>
                      <a:prstDash val="solid"/>
                    </a:lnR>
                    <a:lnT w="12700">
                      <a:solidFill>
                        <a:srgbClr val="000000"/>
                      </a:solidFill>
                      <a:prstDash val="solid"/>
                    </a:lnT>
                    <a:lnB w="12700">
                      <a:solidFill>
                        <a:srgbClr val="000000"/>
                      </a:solidFill>
                      <a:prstDash val="solid"/>
                    </a:lnB>
                  </a:tcPr>
                </a:tc>
              </a:tr>
              <a:tr h="243969">
                <a:tc>
                  <a:txBody>
                    <a:bodyPr/>
                    <a:lstStyle/>
                    <a:p>
                      <a:pPr marL="25400">
                        <a:lnSpc>
                          <a:spcPct val="100000"/>
                        </a:lnSpc>
                        <a:spcBef>
                          <a:spcPts val="805"/>
                        </a:spcBef>
                      </a:pPr>
                      <a:r>
                        <a:rPr sz="1050" b="1" dirty="0">
                          <a:latin typeface="Verdana"/>
                          <a:cs typeface="Verdana"/>
                        </a:rPr>
                        <a:t>R &amp;</a:t>
                      </a:r>
                      <a:r>
                        <a:rPr sz="1050" b="1" spc="-25" dirty="0">
                          <a:latin typeface="Verdana"/>
                          <a:cs typeface="Verdana"/>
                        </a:rPr>
                        <a:t> </a:t>
                      </a:r>
                      <a:r>
                        <a:rPr sz="1050" b="1" dirty="0">
                          <a:latin typeface="Verdana"/>
                          <a:cs typeface="Verdana"/>
                        </a:rPr>
                        <a:t>D</a:t>
                      </a:r>
                      <a:endParaRPr sz="1050" b="1">
                        <a:latin typeface="Verdana"/>
                        <a:cs typeface="Verdana"/>
                      </a:endParaRPr>
                    </a:p>
                  </a:txBody>
                  <a:tcPr marL="0" marR="0" marT="102235" marB="0">
                    <a:lnL w="952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a:latin typeface="Times New Roman"/>
                        <a:cs typeface="Times New Roman"/>
                      </a:endParaRPr>
                    </a:p>
                  </a:txBody>
                  <a:tcPr marL="0" marR="0" marT="0" marB="0">
                    <a:lnL w="12700">
                      <a:solidFill>
                        <a:srgbClr val="000000"/>
                      </a:solidFill>
                      <a:prstDash val="solid"/>
                    </a:lnL>
                    <a:lnR w="9525">
                      <a:solidFill>
                        <a:srgbClr val="000000"/>
                      </a:solidFill>
                      <a:prstDash val="solid"/>
                    </a:lnR>
                    <a:lnT w="12700">
                      <a:solidFill>
                        <a:srgbClr val="000000"/>
                      </a:solidFill>
                      <a:prstDash val="solid"/>
                    </a:lnT>
                    <a:lnB w="12700">
                      <a:solidFill>
                        <a:srgbClr val="000000"/>
                      </a:solidFill>
                      <a:prstDash val="solid"/>
                    </a:lnB>
                  </a:tcPr>
                </a:tc>
              </a:tr>
              <a:tr h="455969">
                <a:tc>
                  <a:txBody>
                    <a:bodyPr/>
                    <a:lstStyle/>
                    <a:p>
                      <a:pPr marL="25400" marR="303530">
                        <a:lnSpc>
                          <a:spcPct val="152200"/>
                        </a:lnSpc>
                        <a:spcBef>
                          <a:spcPts val="240"/>
                        </a:spcBef>
                      </a:pPr>
                      <a:r>
                        <a:rPr sz="1050" b="1" spc="-5" dirty="0">
                          <a:latin typeface="Verdana"/>
                          <a:cs typeface="Verdana"/>
                        </a:rPr>
                        <a:t>Training</a:t>
                      </a:r>
                      <a:r>
                        <a:rPr sz="1050" b="1" spc="-80" dirty="0">
                          <a:latin typeface="Verdana"/>
                          <a:cs typeface="Verdana"/>
                        </a:rPr>
                        <a:t> </a:t>
                      </a:r>
                      <a:r>
                        <a:rPr sz="1050" b="1" spc="-5" dirty="0">
                          <a:latin typeface="Verdana"/>
                          <a:cs typeface="Verdana"/>
                        </a:rPr>
                        <a:t>and  Travel</a:t>
                      </a:r>
                      <a:endParaRPr sz="1050" b="1">
                        <a:latin typeface="Verdana"/>
                        <a:cs typeface="Verdana"/>
                      </a:endParaRPr>
                    </a:p>
                  </a:txBody>
                  <a:tcPr marL="0" marR="0" marT="30480" marB="0">
                    <a:lnL w="952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a:latin typeface="Times New Roman"/>
                        <a:cs typeface="Times New Roman"/>
                      </a:endParaRPr>
                    </a:p>
                  </a:txBody>
                  <a:tcPr marL="0" marR="0" marT="0" marB="0">
                    <a:lnL w="12700">
                      <a:solidFill>
                        <a:srgbClr val="000000"/>
                      </a:solidFill>
                      <a:prstDash val="solid"/>
                    </a:lnL>
                    <a:lnR w="9525">
                      <a:solidFill>
                        <a:srgbClr val="000000"/>
                      </a:solidFill>
                      <a:prstDash val="solid"/>
                    </a:lnR>
                    <a:lnT w="12700">
                      <a:solidFill>
                        <a:srgbClr val="000000"/>
                      </a:solidFill>
                      <a:prstDash val="solid"/>
                    </a:lnT>
                    <a:lnB w="12700">
                      <a:solidFill>
                        <a:srgbClr val="000000"/>
                      </a:solidFill>
                      <a:prstDash val="solid"/>
                    </a:lnB>
                  </a:tcPr>
                </a:tc>
              </a:tr>
              <a:tr h="631989">
                <a:tc>
                  <a:txBody>
                    <a:bodyPr/>
                    <a:lstStyle/>
                    <a:p>
                      <a:pPr>
                        <a:lnSpc>
                          <a:spcPct val="100000"/>
                        </a:lnSpc>
                        <a:spcBef>
                          <a:spcPts val="40"/>
                        </a:spcBef>
                      </a:pPr>
                      <a:endParaRPr sz="1600" b="1">
                        <a:latin typeface="Times New Roman"/>
                        <a:cs typeface="Times New Roman"/>
                      </a:endParaRPr>
                    </a:p>
                    <a:p>
                      <a:pPr marL="25400" marR="231775">
                        <a:lnSpc>
                          <a:spcPct val="152200"/>
                        </a:lnSpc>
                      </a:pPr>
                      <a:r>
                        <a:rPr sz="1050" b="1" spc="-5" dirty="0">
                          <a:latin typeface="Verdana"/>
                          <a:cs typeface="Verdana"/>
                        </a:rPr>
                        <a:t>M</a:t>
                      </a:r>
                      <a:r>
                        <a:rPr sz="1050" b="1" dirty="0">
                          <a:latin typeface="Verdana"/>
                          <a:cs typeface="Verdana"/>
                        </a:rPr>
                        <a:t>isce</a:t>
                      </a:r>
                      <a:r>
                        <a:rPr sz="1050" b="1" spc="5" dirty="0">
                          <a:latin typeface="Verdana"/>
                          <a:cs typeface="Verdana"/>
                        </a:rPr>
                        <a:t>l</a:t>
                      </a:r>
                      <a:r>
                        <a:rPr sz="1050" b="1" dirty="0">
                          <a:latin typeface="Verdana"/>
                          <a:cs typeface="Verdana"/>
                        </a:rPr>
                        <a:t>la</a:t>
                      </a:r>
                      <a:r>
                        <a:rPr sz="1050" b="1" spc="-10" dirty="0">
                          <a:latin typeface="Verdana"/>
                          <a:cs typeface="Verdana"/>
                        </a:rPr>
                        <a:t>n</a:t>
                      </a:r>
                      <a:r>
                        <a:rPr sz="1050" b="1" dirty="0">
                          <a:latin typeface="Verdana"/>
                          <a:cs typeface="Verdana"/>
                        </a:rPr>
                        <a:t>eo</a:t>
                      </a:r>
                      <a:r>
                        <a:rPr sz="1050" b="1" spc="-10" dirty="0">
                          <a:latin typeface="Verdana"/>
                          <a:cs typeface="Verdana"/>
                        </a:rPr>
                        <a:t>u</a:t>
                      </a:r>
                      <a:r>
                        <a:rPr sz="1050" b="1" dirty="0">
                          <a:latin typeface="Verdana"/>
                          <a:cs typeface="Verdana"/>
                        </a:rPr>
                        <a:t>s  </a:t>
                      </a:r>
                      <a:r>
                        <a:rPr sz="1050" b="1" spc="-5" dirty="0">
                          <a:latin typeface="Verdana"/>
                          <a:cs typeface="Verdana"/>
                        </a:rPr>
                        <a:t>expenses</a:t>
                      </a:r>
                      <a:r>
                        <a:rPr sz="1050" b="1" spc="-25" dirty="0">
                          <a:latin typeface="Verdana"/>
                          <a:cs typeface="Verdana"/>
                        </a:rPr>
                        <a:t> </a:t>
                      </a:r>
                      <a:r>
                        <a:rPr sz="1050" b="1" dirty="0">
                          <a:latin typeface="Verdana"/>
                          <a:cs typeface="Verdana"/>
                        </a:rPr>
                        <a:t>*</a:t>
                      </a:r>
                      <a:endParaRPr sz="1050" b="1">
                        <a:latin typeface="Verdana"/>
                        <a:cs typeface="Verdana"/>
                      </a:endParaRPr>
                    </a:p>
                  </a:txBody>
                  <a:tcPr marL="0" marR="0" marT="5080" marB="0">
                    <a:lnL w="952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50" b="1" dirty="0">
                        <a:latin typeface="Times New Roman"/>
                        <a:cs typeface="Times New Roman"/>
                      </a:endParaRPr>
                    </a:p>
                  </a:txBody>
                  <a:tcPr marL="0" marR="0" marT="0" marB="0">
                    <a:lnL w="12700">
                      <a:solidFill>
                        <a:srgbClr val="000000"/>
                      </a:solidFill>
                      <a:prstDash val="solid"/>
                    </a:lnL>
                    <a:lnR w="9525">
                      <a:solidFill>
                        <a:srgbClr val="000000"/>
                      </a:solidFill>
                      <a:prstDash val="solid"/>
                    </a:lnR>
                    <a:lnT w="12700">
                      <a:solidFill>
                        <a:srgbClr val="000000"/>
                      </a:solidFill>
                      <a:prstDash val="solid"/>
                    </a:lnT>
                    <a:lnB w="12700">
                      <a:solidFill>
                        <a:srgbClr val="000000"/>
                      </a:solidFill>
                      <a:prstDash val="solid"/>
                    </a:lnB>
                  </a:tcPr>
                </a:tc>
              </a:tr>
              <a:tr h="243969">
                <a:tc>
                  <a:txBody>
                    <a:bodyPr/>
                    <a:lstStyle/>
                    <a:p>
                      <a:pPr marL="25400">
                        <a:lnSpc>
                          <a:spcPct val="100000"/>
                        </a:lnSpc>
                        <a:spcBef>
                          <a:spcPts val="805"/>
                        </a:spcBef>
                      </a:pPr>
                      <a:r>
                        <a:rPr sz="900" spc="-5" dirty="0">
                          <a:latin typeface="Verdana"/>
                          <a:cs typeface="Verdana"/>
                        </a:rPr>
                        <a:t>Total</a:t>
                      </a:r>
                      <a:endParaRPr sz="900">
                        <a:latin typeface="Verdana"/>
                        <a:cs typeface="Verdana"/>
                      </a:endParaRPr>
                    </a:p>
                  </a:txBody>
                  <a:tcPr marL="0" marR="0" marT="102235" marB="0">
                    <a:lnL w="952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12700">
                      <a:solidFill>
                        <a:srgbClr val="000000"/>
                      </a:solidFill>
                      <a:prstDash val="solid"/>
                    </a:lnL>
                    <a:lnR w="9525">
                      <a:solidFill>
                        <a:srgbClr val="000000"/>
                      </a:solidFill>
                      <a:prstDash val="solid"/>
                    </a:lnR>
                    <a:lnT w="12700">
                      <a:solidFill>
                        <a:srgbClr val="000000"/>
                      </a:solidFill>
                      <a:prstDash val="solid"/>
                    </a:lnT>
                    <a:lnB w="12700">
                      <a:solidFill>
                        <a:srgbClr val="000000"/>
                      </a:solidFill>
                      <a:prstDash val="solid"/>
                    </a:lnB>
                  </a:tcPr>
                </a:tc>
              </a:tr>
            </a:tbl>
          </a:graphicData>
        </a:graphic>
      </p:graphicFrame>
    </p:spTree>
    <p:extLst>
      <p:ext uri="{BB962C8B-B14F-4D97-AF65-F5344CB8AC3E}">
        <p14:creationId xmlns:p14="http://schemas.microsoft.com/office/powerpoint/2010/main" xmlns="" val="51499225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05368" y="3390894"/>
            <a:ext cx="95263" cy="76211"/>
          </a:xfrm>
          <a:prstGeom prst="rect">
            <a:avLst/>
          </a:prstGeom>
        </p:spPr>
      </p:pic>
      <p:sp>
        <p:nvSpPr>
          <p:cNvPr id="4" name="Rectangle 3"/>
          <p:cNvSpPr/>
          <p:nvPr/>
        </p:nvSpPr>
        <p:spPr>
          <a:xfrm>
            <a:off x="609600" y="2286000"/>
            <a:ext cx="8839200" cy="3939540"/>
          </a:xfrm>
          <a:prstGeom prst="rect">
            <a:avLst/>
          </a:prstGeom>
        </p:spPr>
        <p:txBody>
          <a:bodyPr wrap="square">
            <a:spAutoFit/>
          </a:bodyPr>
          <a:lstStyle/>
          <a:p>
            <a:r>
              <a:rPr lang="en-US" sz="2000" dirty="0">
                <a:solidFill>
                  <a:srgbClr val="FF0000"/>
                </a:solidFill>
                <a:latin typeface="Times New Roman" panose="02020603050405020304" pitchFamily="18" charset="0"/>
                <a:cs typeface="Times New Roman" panose="02020603050405020304" pitchFamily="18" charset="0"/>
              </a:rPr>
              <a:t>10.4.1. Quality of learning resources (hard/soft) </a:t>
            </a:r>
          </a:p>
          <a:p>
            <a:pPr marL="800100" lvl="1" indent="-342900">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Relevance </a:t>
            </a:r>
            <a:r>
              <a:rPr lang="en-US" sz="2000" dirty="0">
                <a:latin typeface="Times New Roman" panose="02020603050405020304" pitchFamily="18" charset="0"/>
                <a:cs typeface="Times New Roman" panose="02020603050405020304" pitchFamily="18" charset="0"/>
              </a:rPr>
              <a:t>of available learning resources including </a:t>
            </a:r>
            <a:r>
              <a:rPr lang="en-US" sz="2000" dirty="0" smtClean="0">
                <a:latin typeface="Times New Roman" panose="02020603050405020304" pitchFamily="18" charset="0"/>
                <a:cs typeface="Times New Roman" panose="02020603050405020304" pitchFamily="18" charset="0"/>
              </a:rPr>
              <a:t>e-resources</a:t>
            </a:r>
            <a:endParaRPr lang="en-US" sz="2000" dirty="0">
              <a:latin typeface="Times New Roman" panose="02020603050405020304" pitchFamily="18" charset="0"/>
              <a:cs typeface="Times New Roman" panose="02020603050405020304" pitchFamily="18" charset="0"/>
            </a:endParaRPr>
          </a:p>
          <a:p>
            <a:pPr marL="800100" lvl="1" indent="-342900">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Accessibility </a:t>
            </a:r>
            <a:r>
              <a:rPr lang="en-US" sz="2000" dirty="0">
                <a:latin typeface="Times New Roman" panose="02020603050405020304" pitchFamily="18" charset="0"/>
                <a:cs typeface="Times New Roman" panose="02020603050405020304" pitchFamily="18" charset="0"/>
              </a:rPr>
              <a:t>to students </a:t>
            </a:r>
            <a:endParaRPr lang="en-US" sz="2000" dirty="0" smtClean="0">
              <a:latin typeface="Times New Roman" panose="02020603050405020304" pitchFamily="18" charset="0"/>
              <a:cs typeface="Times New Roman" panose="02020603050405020304" pitchFamily="18" charset="0"/>
            </a:endParaRPr>
          </a:p>
          <a:p>
            <a:r>
              <a:rPr lang="en-US" sz="2000" dirty="0" smtClean="0">
                <a:solidFill>
                  <a:srgbClr val="FF0000"/>
                </a:solidFill>
                <a:latin typeface="Times New Roman" panose="02020603050405020304" pitchFamily="18" charset="0"/>
                <a:cs typeface="Times New Roman" panose="02020603050405020304" pitchFamily="18" charset="0"/>
              </a:rPr>
              <a:t>10.4.2</a:t>
            </a:r>
            <a:r>
              <a:rPr lang="en-US" sz="2000" dirty="0">
                <a:solidFill>
                  <a:srgbClr val="FF0000"/>
                </a:solidFill>
                <a:latin typeface="Times New Roman" panose="02020603050405020304" pitchFamily="18" charset="0"/>
                <a:cs typeface="Times New Roman" panose="02020603050405020304" pitchFamily="18" charset="0"/>
              </a:rPr>
              <a:t>. Internet </a:t>
            </a:r>
          </a:p>
          <a:p>
            <a:pPr marL="800100" lvl="1" indent="-342900">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Name </a:t>
            </a:r>
            <a:r>
              <a:rPr lang="en-US" sz="2000" dirty="0">
                <a:latin typeface="Times New Roman" panose="02020603050405020304" pitchFamily="18" charset="0"/>
                <a:cs typeface="Times New Roman" panose="02020603050405020304" pitchFamily="18" charset="0"/>
              </a:rPr>
              <a:t>of the Internet provider</a:t>
            </a:r>
          </a:p>
          <a:p>
            <a:pPr marL="800100" lvl="1" indent="-342900">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Available </a:t>
            </a:r>
            <a:r>
              <a:rPr lang="en-US" sz="2000" dirty="0">
                <a:latin typeface="Times New Roman" panose="02020603050405020304" pitchFamily="18" charset="0"/>
                <a:cs typeface="Times New Roman" panose="02020603050405020304" pitchFamily="18" charset="0"/>
              </a:rPr>
              <a:t>bandwidth </a:t>
            </a:r>
          </a:p>
          <a:p>
            <a:pPr marL="800100" lvl="1" indent="-342900">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Wi </a:t>
            </a:r>
            <a:r>
              <a:rPr lang="en-US" sz="2000" dirty="0">
                <a:latin typeface="Times New Roman" panose="02020603050405020304" pitchFamily="18" charset="0"/>
                <a:cs typeface="Times New Roman" panose="02020603050405020304" pitchFamily="18" charset="0"/>
              </a:rPr>
              <a:t>Fi availability </a:t>
            </a:r>
          </a:p>
          <a:p>
            <a:pPr marL="800100" lvl="1" indent="-342900">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Internet </a:t>
            </a:r>
            <a:r>
              <a:rPr lang="en-US" sz="2000" dirty="0">
                <a:latin typeface="Times New Roman" panose="02020603050405020304" pitchFamily="18" charset="0"/>
                <a:cs typeface="Times New Roman" panose="02020603050405020304" pitchFamily="18" charset="0"/>
              </a:rPr>
              <a:t>access in labs, classrooms, library and offices of </a:t>
            </a:r>
            <a:r>
              <a:rPr lang="en-US" sz="2000" dirty="0" smtClean="0">
                <a:latin typeface="Times New Roman" panose="02020603050405020304" pitchFamily="18" charset="0"/>
                <a:cs typeface="Times New Roman" panose="02020603050405020304" pitchFamily="18" charset="0"/>
              </a:rPr>
              <a:t>all Departments </a:t>
            </a:r>
            <a:endParaRPr lang="en-US" sz="2000" dirty="0">
              <a:latin typeface="Times New Roman" panose="02020603050405020304" pitchFamily="18" charset="0"/>
              <a:cs typeface="Times New Roman" panose="02020603050405020304" pitchFamily="18" charset="0"/>
            </a:endParaRPr>
          </a:p>
          <a:p>
            <a:pPr marL="800100" lvl="1" indent="-342900">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Security </a:t>
            </a:r>
            <a:r>
              <a:rPr lang="en-US" sz="2000" dirty="0">
                <a:latin typeface="Times New Roman" panose="02020603050405020304" pitchFamily="18" charset="0"/>
                <a:cs typeface="Times New Roman" panose="02020603050405020304" pitchFamily="18" charset="0"/>
              </a:rPr>
              <a:t>arrangements </a:t>
            </a:r>
          </a:p>
        </p:txBody>
      </p:sp>
      <p:sp>
        <p:nvSpPr>
          <p:cNvPr id="2" name="Rectangle 1"/>
          <p:cNvSpPr/>
          <p:nvPr/>
        </p:nvSpPr>
        <p:spPr>
          <a:xfrm>
            <a:off x="609600" y="240030"/>
            <a:ext cx="8610600" cy="1969770"/>
          </a:xfrm>
          <a:prstGeom prst="rect">
            <a:avLst/>
          </a:prstGeom>
        </p:spPr>
        <p:txBody>
          <a:bodyPr wrap="square">
            <a:spAutoFit/>
          </a:bodyPr>
          <a:lstStyle/>
          <a:p>
            <a:r>
              <a:rPr lang="en-US" sz="2200" b="1" dirty="0">
                <a:solidFill>
                  <a:srgbClr val="0000CC"/>
                </a:solidFill>
                <a:latin typeface="Times New Roman" panose="02020603050405020304" pitchFamily="18" charset="0"/>
                <a:cs typeface="Times New Roman" panose="02020603050405020304" pitchFamily="18" charset="0"/>
              </a:rPr>
              <a:t>10.4. Library and Internet  </a:t>
            </a:r>
          </a:p>
          <a:p>
            <a:pPr marL="912813" lvl="2"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AICTE zero deficiency report for all the assessment years</a:t>
            </a:r>
          </a:p>
          <a:p>
            <a:pPr marL="912813" lvl="2"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Effective availability</a:t>
            </a:r>
          </a:p>
          <a:p>
            <a:pPr marL="912813" lvl="2"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Purchase records</a:t>
            </a:r>
          </a:p>
          <a:p>
            <a:pPr marL="912813" lvl="2"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Utilization of facilities</a:t>
            </a:r>
          </a:p>
          <a:p>
            <a:pPr marL="912813" lvl="2"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Documentation</a:t>
            </a:r>
          </a:p>
        </p:txBody>
      </p:sp>
    </p:spTree>
    <p:extLst>
      <p:ext uri="{BB962C8B-B14F-4D97-AF65-F5344CB8AC3E}">
        <p14:creationId xmlns:p14="http://schemas.microsoft.com/office/powerpoint/2010/main" xmlns="" val="322017724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05368" y="3390894"/>
            <a:ext cx="95263" cy="76211"/>
          </a:xfrm>
          <a:prstGeom prst="rect">
            <a:avLst/>
          </a:prstGeom>
        </p:spPr>
      </p:pic>
      <p:sp>
        <p:nvSpPr>
          <p:cNvPr id="2" name="Rectangle 1"/>
          <p:cNvSpPr/>
          <p:nvPr/>
        </p:nvSpPr>
        <p:spPr>
          <a:xfrm>
            <a:off x="1675410" y="1981200"/>
            <a:ext cx="6400800" cy="1569660"/>
          </a:xfrm>
          <a:prstGeom prst="rect">
            <a:avLst/>
          </a:prstGeom>
          <a:noFill/>
          <a:effectLst>
            <a:reflection blurRad="6350" stA="50000" endA="300" endPos="55500" dist="50800" dir="5400000" sy="-100000" algn="bl" rotWithShape="0"/>
          </a:effectLst>
        </p:spPr>
        <p:txBody>
          <a:bodyPr wrap="square" lIns="91440" tIns="45720" rIns="91440" bIns="45720">
            <a:spAutoFit/>
          </a:bodyPr>
          <a:lstStyle/>
          <a:p>
            <a:pPr algn="ctr"/>
            <a:r>
              <a:rPr lang="en-US" sz="96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Thanks</a:t>
            </a:r>
            <a:endParaRPr lang="en-US" sz="96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xmlns="" val="20336237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60401" y="685800"/>
            <a:ext cx="8864600" cy="1277273"/>
          </a:xfrm>
          <a:prstGeom prst="rect">
            <a:avLst/>
          </a:prstGeom>
        </p:spPr>
        <p:txBody>
          <a:bodyPr wrap="square">
            <a:spAutoFit/>
          </a:bodyPr>
          <a:lstStyle/>
          <a:p>
            <a:pPr marL="463550" indent="-463550">
              <a:lnSpc>
                <a:spcPct val="150000"/>
              </a:lnSpc>
            </a:pPr>
            <a:r>
              <a:rPr lang="en-US" sz="2200" b="1" dirty="0">
                <a:solidFill>
                  <a:srgbClr val="0000CC"/>
                </a:solidFill>
                <a:latin typeface="Times New Roman" panose="02020603050405020304" pitchFamily="18" charset="0"/>
                <a:cs typeface="Times New Roman" panose="02020603050405020304" pitchFamily="18" charset="0"/>
              </a:rPr>
              <a:t>1.5.	Establish consistency of PEOs with Mission of the Department</a:t>
            </a:r>
            <a:endParaRPr lang="en-US" sz="2200" dirty="0" smtClean="0">
              <a:latin typeface="Times New Roman" panose="02020603050405020304" pitchFamily="18" charset="0"/>
              <a:cs typeface="Times New Roman" panose="02020603050405020304" pitchFamily="18" charset="0"/>
            </a:endParaRPr>
          </a:p>
          <a:p>
            <a:pPr algn="just">
              <a:tabLst>
                <a:tab pos="463550" algn="l"/>
              </a:tabLst>
            </a:pPr>
            <a:r>
              <a:rPr lang="en-US" sz="22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Generate </a:t>
            </a:r>
            <a:r>
              <a:rPr lang="en-US" sz="2000" dirty="0">
                <a:latin typeface="Times New Roman" panose="02020603050405020304" pitchFamily="18" charset="0"/>
                <a:cs typeface="Times New Roman" panose="02020603050405020304" pitchFamily="18" charset="0"/>
              </a:rPr>
              <a:t>a “Mission of the Department – PEOs matrix” with </a:t>
            </a:r>
            <a:r>
              <a:rPr lang="en-US" sz="2000" dirty="0" smtClean="0">
                <a:latin typeface="Times New Roman" panose="02020603050405020304" pitchFamily="18" charset="0"/>
                <a:cs typeface="Times New Roman" panose="02020603050405020304" pitchFamily="18" charset="0"/>
              </a:rPr>
              <a:t>justification and 	rationale </a:t>
            </a:r>
            <a:r>
              <a:rPr lang="en-US" sz="2000" dirty="0">
                <a:latin typeface="Times New Roman" panose="02020603050405020304" pitchFamily="18" charset="0"/>
                <a:cs typeface="Times New Roman" panose="02020603050405020304" pitchFamily="18" charset="0"/>
              </a:rPr>
              <a:t>of the mapping</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713444902"/>
              </p:ext>
            </p:extLst>
          </p:nvPr>
        </p:nvGraphicFramePr>
        <p:xfrm>
          <a:off x="825500" y="2209800"/>
          <a:ext cx="8502652" cy="1402080"/>
        </p:xfrm>
        <a:graphic>
          <a:graphicData uri="http://schemas.openxmlformats.org/drawingml/2006/table">
            <a:tbl>
              <a:tblPr firstRow="1" firstCol="1" bandRow="1">
                <a:tableStyleId>{5940675A-B579-460E-94D1-54222C63F5DA}</a:tableStyleId>
              </a:tblPr>
              <a:tblGrid>
                <a:gridCol w="1981200"/>
                <a:gridCol w="1630363"/>
                <a:gridCol w="1630363"/>
                <a:gridCol w="1630363"/>
                <a:gridCol w="1630363"/>
              </a:tblGrid>
              <a:tr h="304800">
                <a:tc>
                  <a:txBody>
                    <a:bodyPr/>
                    <a:lstStyle/>
                    <a:p>
                      <a:pPr marL="0" marR="0" algn="ctr">
                        <a:lnSpc>
                          <a:spcPct val="100000"/>
                        </a:lnSpc>
                        <a:spcBef>
                          <a:spcPts val="600"/>
                        </a:spcBef>
                        <a:spcAft>
                          <a:spcPts val="600"/>
                        </a:spcAft>
                      </a:pPr>
                      <a:r>
                        <a:rPr lang="en-US" sz="1800" b="1" kern="1200" dirty="0" smtClean="0">
                          <a:solidFill>
                            <a:schemeClr val="tx1"/>
                          </a:solidFill>
                          <a:latin typeface="Times New Roman" panose="02020603050405020304" pitchFamily="18" charset="0"/>
                          <a:ea typeface="+mn-ea"/>
                          <a:cs typeface="Times New Roman" panose="02020603050405020304" pitchFamily="18" charset="0"/>
                        </a:rPr>
                        <a:t>PEO Statements</a:t>
                      </a:r>
                      <a:endParaRPr lang="en-US" sz="1800" b="1" kern="1200" dirty="0">
                        <a:solidFill>
                          <a:schemeClr val="tx1"/>
                        </a:solidFill>
                        <a:latin typeface="Times New Roman" panose="02020603050405020304" pitchFamily="18" charset="0"/>
                        <a:ea typeface="+mn-ea"/>
                        <a:cs typeface="Times New Roman" panose="02020603050405020304" pitchFamily="18" charset="0"/>
                      </a:endParaRPr>
                    </a:p>
                  </a:txBody>
                  <a:tcPr marL="74295" marR="74295" marT="0" marB="0" anchor="ctr"/>
                </a:tc>
                <a:tc>
                  <a:txBody>
                    <a:bodyPr/>
                    <a:lstStyle/>
                    <a:p>
                      <a:pPr marL="0" marR="0" algn="ctr">
                        <a:lnSpc>
                          <a:spcPct val="100000"/>
                        </a:lnSpc>
                        <a:spcBef>
                          <a:spcPts val="600"/>
                        </a:spcBef>
                        <a:spcAft>
                          <a:spcPts val="600"/>
                        </a:spcAft>
                      </a:pPr>
                      <a:r>
                        <a:rPr kumimoji="0" lang="en-US" sz="1800" b="1" u="none" strike="noStrike" kern="1200" baseline="0" dirty="0" smtClean="0">
                          <a:latin typeface="Times New Roman" panose="02020603050405020304" pitchFamily="18" charset="0"/>
                          <a:cs typeface="Times New Roman" panose="02020603050405020304" pitchFamily="18" charset="0"/>
                        </a:rPr>
                        <a:t>M1</a:t>
                      </a:r>
                      <a:endParaRPr lang="en-US" sz="1800" b="1" dirty="0">
                        <a:effectLst/>
                        <a:latin typeface="Times New Roman" panose="02020603050405020304" pitchFamily="18" charset="0"/>
                        <a:ea typeface="Calibri"/>
                        <a:cs typeface="Times New Roman" panose="02020603050405020304" pitchFamily="18" charset="0"/>
                      </a:endParaRPr>
                    </a:p>
                  </a:txBody>
                  <a:tcPr marL="74295" marR="74295" marT="0" marB="0" anchor="ctr"/>
                </a:tc>
                <a:tc>
                  <a:txBody>
                    <a:bodyPr/>
                    <a:lstStyle/>
                    <a:p>
                      <a:pPr marL="0" marR="0" algn="ctr" rtl="0" eaLnBrk="1" latinLnBrk="0" hangingPunct="1">
                        <a:lnSpc>
                          <a:spcPct val="100000"/>
                        </a:lnSpc>
                        <a:spcBef>
                          <a:spcPts val="600"/>
                        </a:spcBef>
                        <a:spcAft>
                          <a:spcPts val="600"/>
                        </a:spcAft>
                      </a:pPr>
                      <a:r>
                        <a:rPr kumimoji="0" lang="en-US" sz="1800" b="1" u="none" strike="noStrike" kern="1200" baseline="0" dirty="0" smtClean="0">
                          <a:latin typeface="Times New Roman" panose="02020603050405020304" pitchFamily="18" charset="0"/>
                          <a:cs typeface="Times New Roman" panose="02020603050405020304" pitchFamily="18" charset="0"/>
                        </a:rPr>
                        <a:t>M2</a:t>
                      </a:r>
                      <a:endParaRPr kumimoji="0" lang="en-US" sz="1800" b="1" i="0" u="none" strike="noStrike" kern="1200" baseline="0" dirty="0">
                        <a:solidFill>
                          <a:schemeClr val="lt1"/>
                        </a:solidFill>
                        <a:latin typeface="Times New Roman" panose="02020603050405020304" pitchFamily="18" charset="0"/>
                        <a:ea typeface="+mn-ea"/>
                        <a:cs typeface="Times New Roman" panose="02020603050405020304" pitchFamily="18" charset="0"/>
                      </a:endParaRPr>
                    </a:p>
                  </a:txBody>
                  <a:tcPr marL="74295" marR="74295" marT="0" marB="0" anchor="ctr"/>
                </a:tc>
                <a:tc>
                  <a:txBody>
                    <a:bodyPr/>
                    <a:lstStyle/>
                    <a:p>
                      <a:pPr marL="0" marR="0" algn="ctr" rtl="0" eaLnBrk="1" latinLnBrk="0" hangingPunct="1">
                        <a:lnSpc>
                          <a:spcPct val="100000"/>
                        </a:lnSpc>
                        <a:spcBef>
                          <a:spcPts val="600"/>
                        </a:spcBef>
                        <a:spcAft>
                          <a:spcPts val="600"/>
                        </a:spcAft>
                      </a:pPr>
                      <a:r>
                        <a:rPr kumimoji="0" lang="en-US" sz="1800" b="1" u="none" strike="noStrike" kern="1200" baseline="0" dirty="0" smtClean="0">
                          <a:latin typeface="Times New Roman" panose="02020603050405020304" pitchFamily="18" charset="0"/>
                          <a:cs typeface="Times New Roman" panose="02020603050405020304" pitchFamily="18" charset="0"/>
                        </a:rPr>
                        <a:t>……</a:t>
                      </a:r>
                      <a:endParaRPr kumimoji="0" lang="en-US" sz="1800" b="1" i="0" u="none" strike="noStrike" kern="1200" baseline="0" dirty="0">
                        <a:solidFill>
                          <a:schemeClr val="lt1"/>
                        </a:solidFill>
                        <a:latin typeface="Times New Roman" panose="02020603050405020304" pitchFamily="18" charset="0"/>
                        <a:ea typeface="+mn-ea"/>
                        <a:cs typeface="Times New Roman" panose="02020603050405020304" pitchFamily="18" charset="0"/>
                      </a:endParaRPr>
                    </a:p>
                  </a:txBody>
                  <a:tcPr marL="74295" marR="74295" marT="0" marB="0" anchor="ctr"/>
                </a:tc>
                <a:tc>
                  <a:txBody>
                    <a:bodyPr/>
                    <a:lstStyle/>
                    <a:p>
                      <a:pPr marL="0" marR="0" indent="0" algn="ctr" defTabSz="914400" rtl="0" eaLnBrk="1" fontAlgn="auto" latinLnBrk="0" hangingPunct="1">
                        <a:lnSpc>
                          <a:spcPct val="100000"/>
                        </a:lnSpc>
                        <a:spcBef>
                          <a:spcPts val="600"/>
                        </a:spcBef>
                        <a:spcAft>
                          <a:spcPts val="600"/>
                        </a:spcAft>
                        <a:buClrTx/>
                        <a:buSzTx/>
                        <a:buFontTx/>
                        <a:buNone/>
                        <a:tabLst/>
                        <a:defRPr/>
                      </a:pPr>
                      <a:r>
                        <a:rPr kumimoji="0" lang="en-US" sz="1800" b="1" u="none" strike="noStrike" kern="1200" baseline="0" dirty="0" err="1" smtClean="0">
                          <a:latin typeface="Times New Roman" panose="02020603050405020304" pitchFamily="18" charset="0"/>
                          <a:cs typeface="Times New Roman" panose="02020603050405020304" pitchFamily="18" charset="0"/>
                        </a:rPr>
                        <a:t>Mn</a:t>
                      </a:r>
                      <a:endParaRPr kumimoji="0" lang="en-US" sz="1800" b="1" u="none" strike="noStrike" kern="1200" baseline="0" dirty="0" smtClean="0">
                        <a:latin typeface="Times New Roman" panose="02020603050405020304" pitchFamily="18" charset="0"/>
                        <a:cs typeface="Times New Roman" panose="02020603050405020304" pitchFamily="18" charset="0"/>
                      </a:endParaRPr>
                    </a:p>
                  </a:txBody>
                  <a:tcPr marL="74295" marR="74295" marT="0" marB="0" anchor="ctr"/>
                </a:tc>
              </a:tr>
              <a:tr h="0">
                <a:tc>
                  <a:txBody>
                    <a:bodyPr/>
                    <a:lstStyle/>
                    <a:p>
                      <a:pPr marL="0" marR="0" algn="just">
                        <a:lnSpc>
                          <a:spcPct val="100000"/>
                        </a:lnSpc>
                        <a:spcBef>
                          <a:spcPts val="600"/>
                        </a:spcBef>
                        <a:spcAft>
                          <a:spcPts val="600"/>
                        </a:spcAft>
                      </a:pPr>
                      <a:r>
                        <a:rPr lang="en-US" sz="1800" kern="1200" dirty="0" smtClean="0">
                          <a:solidFill>
                            <a:schemeClr val="tx1"/>
                          </a:solidFill>
                          <a:latin typeface="Times New Roman" panose="02020603050405020304" pitchFamily="18" charset="0"/>
                          <a:ea typeface="+mn-ea"/>
                          <a:cs typeface="Times New Roman" panose="02020603050405020304" pitchFamily="18" charset="0"/>
                        </a:rPr>
                        <a:t>PEO 1</a:t>
                      </a:r>
                    </a:p>
                  </a:txBody>
                  <a:tcPr marL="74295" marR="74295" marT="0" marB="0"/>
                </a:tc>
                <a:tc>
                  <a:txBody>
                    <a:bodyPr/>
                    <a:lstStyle/>
                    <a:p>
                      <a:pPr marL="0" marR="0" algn="just">
                        <a:lnSpc>
                          <a:spcPct val="100000"/>
                        </a:lnSpc>
                        <a:spcBef>
                          <a:spcPts val="600"/>
                        </a:spcBef>
                        <a:spcAft>
                          <a:spcPts val="600"/>
                        </a:spcAft>
                      </a:pPr>
                      <a:endParaRPr kumimoji="0" lang="en-US" sz="1800" u="none" strike="noStrike" kern="1200" baseline="0" dirty="0">
                        <a:solidFill>
                          <a:schemeClr val="tx1"/>
                        </a:solidFill>
                        <a:latin typeface="Times New Roman" panose="02020603050405020304" pitchFamily="18" charset="0"/>
                        <a:ea typeface="+mn-ea"/>
                        <a:cs typeface="Times New Roman" panose="02020603050405020304" pitchFamily="18" charset="0"/>
                      </a:endParaRPr>
                    </a:p>
                  </a:txBody>
                  <a:tcPr marL="74295" marR="74295" marT="0" marB="0"/>
                </a:tc>
                <a:tc>
                  <a:txBody>
                    <a:bodyPr/>
                    <a:lstStyle/>
                    <a:p>
                      <a:pPr marL="0" marR="0" algn="just">
                        <a:lnSpc>
                          <a:spcPct val="100000"/>
                        </a:lnSpc>
                        <a:spcBef>
                          <a:spcPts val="600"/>
                        </a:spcBef>
                        <a:spcAft>
                          <a:spcPts val="600"/>
                        </a:spcAft>
                      </a:pPr>
                      <a:endParaRPr kumimoji="0" lang="en-US" sz="1800" u="none" strike="noStrike" kern="1200" baseline="0" dirty="0">
                        <a:solidFill>
                          <a:schemeClr val="tx1"/>
                        </a:solidFill>
                        <a:latin typeface="Times New Roman" panose="02020603050405020304" pitchFamily="18" charset="0"/>
                        <a:ea typeface="+mn-ea"/>
                        <a:cs typeface="Times New Roman" panose="02020603050405020304" pitchFamily="18" charset="0"/>
                      </a:endParaRPr>
                    </a:p>
                  </a:txBody>
                  <a:tcPr marL="74295" marR="74295" marT="0" marB="0"/>
                </a:tc>
                <a:tc>
                  <a:txBody>
                    <a:bodyPr/>
                    <a:lstStyle/>
                    <a:p>
                      <a:pPr marL="0" marR="0" algn="just">
                        <a:lnSpc>
                          <a:spcPct val="100000"/>
                        </a:lnSpc>
                        <a:spcBef>
                          <a:spcPts val="600"/>
                        </a:spcBef>
                        <a:spcAft>
                          <a:spcPts val="600"/>
                        </a:spcAft>
                      </a:pPr>
                      <a:endParaRPr kumimoji="0" lang="en-US" sz="1800" u="none" strike="noStrike" kern="1200" baseline="0">
                        <a:solidFill>
                          <a:schemeClr val="tx1"/>
                        </a:solidFill>
                        <a:latin typeface="Times New Roman" panose="02020603050405020304" pitchFamily="18" charset="0"/>
                        <a:ea typeface="+mn-ea"/>
                        <a:cs typeface="Times New Roman" panose="02020603050405020304" pitchFamily="18" charset="0"/>
                      </a:endParaRPr>
                    </a:p>
                  </a:txBody>
                  <a:tcPr marL="74295" marR="74295" marT="0" marB="0"/>
                </a:tc>
                <a:tc>
                  <a:txBody>
                    <a:bodyPr/>
                    <a:lstStyle/>
                    <a:p>
                      <a:pPr marL="0" marR="0" algn="just">
                        <a:lnSpc>
                          <a:spcPct val="100000"/>
                        </a:lnSpc>
                        <a:spcBef>
                          <a:spcPts val="600"/>
                        </a:spcBef>
                        <a:spcAft>
                          <a:spcPts val="600"/>
                        </a:spcAft>
                      </a:pPr>
                      <a:endParaRPr kumimoji="0" lang="en-US" sz="1800" u="none" strike="noStrike" kern="1200" baseline="0">
                        <a:solidFill>
                          <a:schemeClr val="tx1"/>
                        </a:solidFill>
                        <a:latin typeface="Times New Roman" panose="02020603050405020304" pitchFamily="18" charset="0"/>
                        <a:ea typeface="+mn-ea"/>
                        <a:cs typeface="Times New Roman" panose="02020603050405020304" pitchFamily="18" charset="0"/>
                      </a:endParaRPr>
                    </a:p>
                  </a:txBody>
                  <a:tcPr marL="74295" marR="74295" marT="0" marB="0"/>
                </a:tc>
              </a:tr>
              <a:tr h="0">
                <a:tc>
                  <a:txBody>
                    <a:bodyPr/>
                    <a:lstStyle/>
                    <a:p>
                      <a:pPr marL="0" marR="0" algn="just">
                        <a:lnSpc>
                          <a:spcPct val="100000"/>
                        </a:lnSpc>
                        <a:spcBef>
                          <a:spcPts val="600"/>
                        </a:spcBef>
                        <a:spcAft>
                          <a:spcPts val="600"/>
                        </a:spcAft>
                      </a:pPr>
                      <a:r>
                        <a:rPr lang="en-US" sz="1800" kern="1200" dirty="0" smtClean="0">
                          <a:solidFill>
                            <a:schemeClr val="tx1"/>
                          </a:solidFill>
                          <a:latin typeface="Times New Roman" panose="02020603050405020304" pitchFamily="18" charset="0"/>
                          <a:ea typeface="+mn-ea"/>
                          <a:cs typeface="Times New Roman" panose="02020603050405020304" pitchFamily="18" charset="0"/>
                        </a:rPr>
                        <a:t>PEO 2</a:t>
                      </a:r>
                    </a:p>
                  </a:txBody>
                  <a:tcPr marL="74295" marR="74295" marT="0" marB="0"/>
                </a:tc>
                <a:tc>
                  <a:txBody>
                    <a:bodyPr/>
                    <a:lstStyle/>
                    <a:p>
                      <a:pPr marL="0" marR="0" algn="ctr">
                        <a:lnSpc>
                          <a:spcPct val="100000"/>
                        </a:lnSpc>
                        <a:spcBef>
                          <a:spcPts val="600"/>
                        </a:spcBef>
                        <a:spcAft>
                          <a:spcPts val="600"/>
                        </a:spcAft>
                      </a:pPr>
                      <a:endParaRPr kumimoji="0" lang="en-US" sz="1800" u="none" strike="noStrike" kern="1200" baseline="0" dirty="0">
                        <a:solidFill>
                          <a:schemeClr val="tx1"/>
                        </a:solidFill>
                        <a:latin typeface="Times New Roman" panose="02020603050405020304" pitchFamily="18" charset="0"/>
                        <a:ea typeface="+mn-ea"/>
                        <a:cs typeface="Times New Roman" panose="02020603050405020304" pitchFamily="18" charset="0"/>
                      </a:endParaRPr>
                    </a:p>
                  </a:txBody>
                  <a:tcPr marL="74295" marR="74295" marT="0" marB="0" anchor="ctr"/>
                </a:tc>
                <a:tc>
                  <a:txBody>
                    <a:bodyPr/>
                    <a:lstStyle/>
                    <a:p>
                      <a:pPr marL="0" marR="0" algn="ctr">
                        <a:lnSpc>
                          <a:spcPct val="100000"/>
                        </a:lnSpc>
                        <a:spcBef>
                          <a:spcPts val="600"/>
                        </a:spcBef>
                        <a:spcAft>
                          <a:spcPts val="600"/>
                        </a:spcAft>
                      </a:pPr>
                      <a:endParaRPr kumimoji="0" lang="en-US" sz="1800" u="none" strike="noStrike" kern="1200" baseline="0" dirty="0">
                        <a:solidFill>
                          <a:schemeClr val="tx1"/>
                        </a:solidFill>
                        <a:latin typeface="Times New Roman" panose="02020603050405020304" pitchFamily="18" charset="0"/>
                        <a:ea typeface="+mn-ea"/>
                        <a:cs typeface="Times New Roman" panose="02020603050405020304" pitchFamily="18" charset="0"/>
                      </a:endParaRPr>
                    </a:p>
                  </a:txBody>
                  <a:tcPr marL="74295" marR="74295" marT="0" marB="0" anchor="ctr"/>
                </a:tc>
                <a:tc>
                  <a:txBody>
                    <a:bodyPr/>
                    <a:lstStyle/>
                    <a:p>
                      <a:pPr marL="0" marR="0" algn="ctr">
                        <a:lnSpc>
                          <a:spcPct val="100000"/>
                        </a:lnSpc>
                        <a:spcBef>
                          <a:spcPts val="600"/>
                        </a:spcBef>
                        <a:spcAft>
                          <a:spcPts val="600"/>
                        </a:spcAft>
                      </a:pPr>
                      <a:endParaRPr kumimoji="0" lang="en-US" sz="1800" u="none" strike="noStrike" kern="1200" baseline="0" dirty="0">
                        <a:solidFill>
                          <a:schemeClr val="tx1"/>
                        </a:solidFill>
                        <a:latin typeface="Times New Roman" panose="02020603050405020304" pitchFamily="18" charset="0"/>
                        <a:ea typeface="+mn-ea"/>
                        <a:cs typeface="Times New Roman" panose="02020603050405020304" pitchFamily="18" charset="0"/>
                      </a:endParaRPr>
                    </a:p>
                  </a:txBody>
                  <a:tcPr marL="74295" marR="74295" marT="0" marB="0" anchor="ctr"/>
                </a:tc>
                <a:tc>
                  <a:txBody>
                    <a:bodyPr/>
                    <a:lstStyle/>
                    <a:p>
                      <a:pPr marL="0" marR="0" algn="ctr">
                        <a:lnSpc>
                          <a:spcPct val="100000"/>
                        </a:lnSpc>
                        <a:spcBef>
                          <a:spcPts val="600"/>
                        </a:spcBef>
                        <a:spcAft>
                          <a:spcPts val="600"/>
                        </a:spcAft>
                      </a:pPr>
                      <a:endParaRPr kumimoji="0" lang="en-US" sz="1800" u="none" strike="noStrike" kern="1200" baseline="0">
                        <a:solidFill>
                          <a:schemeClr val="tx1"/>
                        </a:solidFill>
                        <a:latin typeface="Times New Roman" panose="02020603050405020304" pitchFamily="18" charset="0"/>
                        <a:ea typeface="+mn-ea"/>
                        <a:cs typeface="Times New Roman" panose="02020603050405020304" pitchFamily="18" charset="0"/>
                      </a:endParaRPr>
                    </a:p>
                  </a:txBody>
                  <a:tcPr marL="74295" marR="74295" marT="0" marB="0" anchor="ctr"/>
                </a:tc>
              </a:tr>
              <a:tr h="0">
                <a:tc>
                  <a:txBody>
                    <a:bodyPr/>
                    <a:lstStyle/>
                    <a:p>
                      <a:pPr marL="0" marR="0" algn="just">
                        <a:lnSpc>
                          <a:spcPct val="100000"/>
                        </a:lnSpc>
                        <a:spcBef>
                          <a:spcPts val="600"/>
                        </a:spcBef>
                        <a:spcAft>
                          <a:spcPts val="600"/>
                        </a:spcAft>
                      </a:pPr>
                      <a:r>
                        <a:rPr lang="en-US" sz="1800" kern="1200" dirty="0" smtClean="0">
                          <a:solidFill>
                            <a:schemeClr val="tx1"/>
                          </a:solidFill>
                          <a:latin typeface="Times New Roman" panose="02020603050405020304" pitchFamily="18" charset="0"/>
                          <a:ea typeface="+mn-ea"/>
                          <a:cs typeface="Times New Roman" panose="02020603050405020304" pitchFamily="18" charset="0"/>
                        </a:rPr>
                        <a:t>PEO 3</a:t>
                      </a:r>
                    </a:p>
                  </a:txBody>
                  <a:tcPr marL="74295" marR="74295" marT="0" marB="0"/>
                </a:tc>
                <a:tc>
                  <a:txBody>
                    <a:bodyPr/>
                    <a:lstStyle/>
                    <a:p>
                      <a:pPr marL="0" marR="0" algn="ctr">
                        <a:lnSpc>
                          <a:spcPct val="100000"/>
                        </a:lnSpc>
                        <a:spcBef>
                          <a:spcPts val="600"/>
                        </a:spcBef>
                        <a:spcAft>
                          <a:spcPts val="600"/>
                        </a:spcAft>
                      </a:pPr>
                      <a:endParaRPr kumimoji="0" lang="en-US" sz="1800" u="none" strike="noStrike" kern="1200" baseline="0" dirty="0">
                        <a:solidFill>
                          <a:schemeClr val="tx1"/>
                        </a:solidFill>
                        <a:latin typeface="Times New Roman" panose="02020603050405020304" pitchFamily="18" charset="0"/>
                        <a:ea typeface="+mn-ea"/>
                        <a:cs typeface="Times New Roman" panose="02020603050405020304" pitchFamily="18" charset="0"/>
                      </a:endParaRPr>
                    </a:p>
                  </a:txBody>
                  <a:tcPr marL="74295" marR="74295" marT="0" marB="0" anchor="ctr"/>
                </a:tc>
                <a:tc>
                  <a:txBody>
                    <a:bodyPr/>
                    <a:lstStyle/>
                    <a:p>
                      <a:pPr marL="0" marR="0" algn="ctr">
                        <a:lnSpc>
                          <a:spcPct val="100000"/>
                        </a:lnSpc>
                        <a:spcBef>
                          <a:spcPts val="600"/>
                        </a:spcBef>
                        <a:spcAft>
                          <a:spcPts val="600"/>
                        </a:spcAft>
                      </a:pPr>
                      <a:endParaRPr kumimoji="0" lang="en-US" sz="1800" u="none" strike="noStrike" kern="1200" baseline="0" dirty="0">
                        <a:solidFill>
                          <a:schemeClr val="tx1"/>
                        </a:solidFill>
                        <a:latin typeface="Times New Roman" panose="02020603050405020304" pitchFamily="18" charset="0"/>
                        <a:ea typeface="+mn-ea"/>
                        <a:cs typeface="Times New Roman" panose="02020603050405020304" pitchFamily="18" charset="0"/>
                      </a:endParaRPr>
                    </a:p>
                  </a:txBody>
                  <a:tcPr marL="74295" marR="74295" marT="0" marB="0" anchor="ctr"/>
                </a:tc>
                <a:tc>
                  <a:txBody>
                    <a:bodyPr/>
                    <a:lstStyle/>
                    <a:p>
                      <a:pPr marL="0" marR="0" algn="ctr">
                        <a:lnSpc>
                          <a:spcPct val="100000"/>
                        </a:lnSpc>
                        <a:spcBef>
                          <a:spcPts val="600"/>
                        </a:spcBef>
                        <a:spcAft>
                          <a:spcPts val="600"/>
                        </a:spcAft>
                      </a:pPr>
                      <a:endParaRPr kumimoji="0" lang="en-US" sz="1800" u="none" strike="noStrike" kern="1200" baseline="0" dirty="0">
                        <a:solidFill>
                          <a:schemeClr val="tx1"/>
                        </a:solidFill>
                        <a:latin typeface="Times New Roman" panose="02020603050405020304" pitchFamily="18" charset="0"/>
                        <a:ea typeface="+mn-ea"/>
                        <a:cs typeface="Times New Roman" panose="02020603050405020304" pitchFamily="18" charset="0"/>
                      </a:endParaRPr>
                    </a:p>
                  </a:txBody>
                  <a:tcPr marL="74295" marR="74295" marT="0" marB="0" anchor="ctr"/>
                </a:tc>
                <a:tc>
                  <a:txBody>
                    <a:bodyPr/>
                    <a:lstStyle/>
                    <a:p>
                      <a:pPr marL="0" marR="0" algn="ctr">
                        <a:lnSpc>
                          <a:spcPct val="100000"/>
                        </a:lnSpc>
                        <a:spcBef>
                          <a:spcPts val="600"/>
                        </a:spcBef>
                        <a:spcAft>
                          <a:spcPts val="600"/>
                        </a:spcAft>
                      </a:pPr>
                      <a:endParaRPr kumimoji="0" lang="en-US" sz="1800" u="none" strike="noStrike" kern="1200" baseline="0" dirty="0">
                        <a:solidFill>
                          <a:schemeClr val="tx1"/>
                        </a:solidFill>
                        <a:latin typeface="Times New Roman" panose="02020603050405020304" pitchFamily="18" charset="0"/>
                        <a:ea typeface="+mn-ea"/>
                        <a:cs typeface="Times New Roman" panose="02020603050405020304" pitchFamily="18" charset="0"/>
                      </a:endParaRPr>
                    </a:p>
                  </a:txBody>
                  <a:tcPr marL="74295" marR="74295" marT="0" marB="0" anchor="ctr"/>
                </a:tc>
              </a:tr>
              <a:tr h="256540">
                <a:tc>
                  <a:txBody>
                    <a:bodyPr/>
                    <a:lstStyle/>
                    <a:p>
                      <a:pPr marL="0" marR="0" algn="just">
                        <a:lnSpc>
                          <a:spcPct val="100000"/>
                        </a:lnSpc>
                        <a:spcBef>
                          <a:spcPts val="600"/>
                        </a:spcBef>
                        <a:spcAft>
                          <a:spcPts val="600"/>
                        </a:spcAft>
                      </a:pPr>
                      <a:r>
                        <a:rPr lang="en-US" sz="1800" kern="1200" dirty="0" smtClean="0">
                          <a:solidFill>
                            <a:schemeClr val="tx1"/>
                          </a:solidFill>
                          <a:latin typeface="Times New Roman" panose="02020603050405020304" pitchFamily="18" charset="0"/>
                          <a:ea typeface="+mn-ea"/>
                          <a:cs typeface="Times New Roman" panose="02020603050405020304" pitchFamily="18" charset="0"/>
                        </a:rPr>
                        <a:t>PEO 4</a:t>
                      </a:r>
                    </a:p>
                  </a:txBody>
                  <a:tcPr marL="74295" marR="74295" marT="0" marB="0"/>
                </a:tc>
                <a:tc>
                  <a:txBody>
                    <a:bodyPr/>
                    <a:lstStyle/>
                    <a:p>
                      <a:pPr marL="0" marR="0" algn="ctr">
                        <a:lnSpc>
                          <a:spcPct val="100000"/>
                        </a:lnSpc>
                        <a:spcBef>
                          <a:spcPts val="600"/>
                        </a:spcBef>
                        <a:spcAft>
                          <a:spcPts val="600"/>
                        </a:spcAft>
                      </a:pPr>
                      <a:endParaRPr kumimoji="0" lang="en-US" sz="1800" u="none" strike="noStrike" kern="1200" baseline="0" dirty="0">
                        <a:solidFill>
                          <a:schemeClr val="tx1"/>
                        </a:solidFill>
                        <a:latin typeface="Times New Roman" panose="02020603050405020304" pitchFamily="18" charset="0"/>
                        <a:ea typeface="+mn-ea"/>
                        <a:cs typeface="Times New Roman" panose="02020603050405020304" pitchFamily="18" charset="0"/>
                      </a:endParaRPr>
                    </a:p>
                  </a:txBody>
                  <a:tcPr marL="74295" marR="74295" marT="0" marB="0" anchor="ctr"/>
                </a:tc>
                <a:tc>
                  <a:txBody>
                    <a:bodyPr/>
                    <a:lstStyle/>
                    <a:p>
                      <a:pPr marL="0" marR="0" algn="ctr">
                        <a:lnSpc>
                          <a:spcPct val="100000"/>
                        </a:lnSpc>
                        <a:spcBef>
                          <a:spcPts val="600"/>
                        </a:spcBef>
                        <a:spcAft>
                          <a:spcPts val="600"/>
                        </a:spcAft>
                      </a:pPr>
                      <a:endParaRPr kumimoji="0" lang="en-US" sz="1800" u="none" strike="noStrike" kern="1200" baseline="0" dirty="0">
                        <a:solidFill>
                          <a:schemeClr val="tx1"/>
                        </a:solidFill>
                        <a:latin typeface="Times New Roman" panose="02020603050405020304" pitchFamily="18" charset="0"/>
                        <a:ea typeface="+mn-ea"/>
                        <a:cs typeface="Times New Roman" panose="02020603050405020304" pitchFamily="18" charset="0"/>
                      </a:endParaRPr>
                    </a:p>
                  </a:txBody>
                  <a:tcPr marL="74295" marR="74295" marT="0" marB="0" anchor="ctr"/>
                </a:tc>
                <a:tc>
                  <a:txBody>
                    <a:bodyPr/>
                    <a:lstStyle/>
                    <a:p>
                      <a:pPr marL="0" marR="0" algn="ctr">
                        <a:lnSpc>
                          <a:spcPct val="100000"/>
                        </a:lnSpc>
                        <a:spcBef>
                          <a:spcPts val="600"/>
                        </a:spcBef>
                        <a:spcAft>
                          <a:spcPts val="600"/>
                        </a:spcAft>
                      </a:pPr>
                      <a:endParaRPr kumimoji="0" lang="en-US" sz="1800" u="none" strike="noStrike" kern="1200" baseline="0" dirty="0">
                        <a:solidFill>
                          <a:schemeClr val="tx1"/>
                        </a:solidFill>
                        <a:latin typeface="Times New Roman" panose="02020603050405020304" pitchFamily="18" charset="0"/>
                        <a:ea typeface="+mn-ea"/>
                        <a:cs typeface="Times New Roman" panose="02020603050405020304" pitchFamily="18" charset="0"/>
                      </a:endParaRPr>
                    </a:p>
                  </a:txBody>
                  <a:tcPr marL="74295" marR="74295" marT="0" marB="0" anchor="ctr"/>
                </a:tc>
                <a:tc>
                  <a:txBody>
                    <a:bodyPr/>
                    <a:lstStyle/>
                    <a:p>
                      <a:pPr marL="0" marR="0" algn="ctr">
                        <a:lnSpc>
                          <a:spcPct val="100000"/>
                        </a:lnSpc>
                        <a:spcBef>
                          <a:spcPts val="600"/>
                        </a:spcBef>
                        <a:spcAft>
                          <a:spcPts val="600"/>
                        </a:spcAft>
                      </a:pPr>
                      <a:endParaRPr kumimoji="0" lang="en-US" sz="1800" u="none" strike="noStrike" kern="1200" baseline="0" dirty="0">
                        <a:solidFill>
                          <a:schemeClr val="tx1"/>
                        </a:solidFill>
                        <a:latin typeface="Times New Roman" panose="02020603050405020304" pitchFamily="18" charset="0"/>
                        <a:ea typeface="+mn-ea"/>
                        <a:cs typeface="Times New Roman" panose="02020603050405020304" pitchFamily="18" charset="0"/>
                      </a:endParaRPr>
                    </a:p>
                  </a:txBody>
                  <a:tcPr marL="74295" marR="74295" marT="0" marB="0" anchor="ctr"/>
                </a:tc>
              </a:tr>
            </a:tbl>
          </a:graphicData>
        </a:graphic>
      </p:graphicFrame>
      <p:sp>
        <p:nvSpPr>
          <p:cNvPr id="7" name="Rectangle 6"/>
          <p:cNvSpPr/>
          <p:nvPr/>
        </p:nvSpPr>
        <p:spPr>
          <a:xfrm>
            <a:off x="660400" y="3886200"/>
            <a:ext cx="8750300" cy="2215991"/>
          </a:xfrm>
          <a:prstGeom prst="rect">
            <a:avLst/>
          </a:prstGeom>
        </p:spPr>
        <p:txBody>
          <a:bodyPr wrap="square">
            <a:spAutoFit/>
          </a:bodyPr>
          <a:lstStyle/>
          <a:p>
            <a:r>
              <a:rPr lang="en-US" sz="2000" b="1" dirty="0">
                <a:latin typeface="Times New Roman" panose="02020603050405020304" pitchFamily="18" charset="0"/>
                <a:cs typeface="Times New Roman" panose="02020603050405020304" pitchFamily="18" charset="0"/>
              </a:rPr>
              <a:t>Note: </a:t>
            </a:r>
            <a:r>
              <a:rPr lang="en-US" sz="2000" dirty="0" smtClean="0">
                <a:latin typeface="Times New Roman" panose="02020603050405020304" pitchFamily="18" charset="0"/>
                <a:cs typeface="Times New Roman" panose="02020603050405020304" pitchFamily="18" charset="0"/>
              </a:rPr>
              <a:t>	M1</a:t>
            </a:r>
            <a:r>
              <a:rPr lang="en-US" sz="2000" dirty="0">
                <a:latin typeface="Times New Roman" panose="02020603050405020304" pitchFamily="18" charset="0"/>
                <a:cs typeface="Times New Roman" panose="02020603050405020304" pitchFamily="18" charset="0"/>
              </a:rPr>
              <a:t>, M2, . . </a:t>
            </a:r>
            <a:r>
              <a:rPr lang="en-US" sz="2000" dirty="0" err="1">
                <a:latin typeface="Times New Roman" panose="02020603050405020304" pitchFamily="18" charset="0"/>
                <a:cs typeface="Times New Roman" panose="02020603050405020304" pitchFamily="18" charset="0"/>
              </a:rPr>
              <a:t>Mn</a:t>
            </a:r>
            <a:r>
              <a:rPr lang="en-US" sz="2000" dirty="0">
                <a:latin typeface="Times New Roman" panose="02020603050405020304" pitchFamily="18" charset="0"/>
                <a:cs typeface="Times New Roman" panose="02020603050405020304" pitchFamily="18" charset="0"/>
              </a:rPr>
              <a:t> are distinct elements of Mission </a:t>
            </a:r>
            <a:r>
              <a:rPr lang="en-US" sz="2000" dirty="0" smtClean="0">
                <a:latin typeface="Times New Roman" panose="02020603050405020304" pitchFamily="18" charset="0"/>
                <a:cs typeface="Times New Roman" panose="02020603050405020304" pitchFamily="18" charset="0"/>
              </a:rPr>
              <a:t>statement.</a:t>
            </a:r>
          </a:p>
          <a:p>
            <a:endParaRPr lang="en-US" sz="1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	Enter correlation levels </a:t>
            </a:r>
            <a:r>
              <a:rPr lang="en-US" sz="2000" dirty="0">
                <a:latin typeface="Times New Roman" panose="02020603050405020304" pitchFamily="18" charset="0"/>
                <a:cs typeface="Times New Roman" panose="02020603050405020304" pitchFamily="18" charset="0"/>
              </a:rPr>
              <a:t>1, 2 or 3 as defined below</a:t>
            </a:r>
            <a:r>
              <a:rPr lang="en-US" sz="2000" dirty="0" smtClean="0">
                <a:latin typeface="Times New Roman" panose="02020603050405020304" pitchFamily="18" charset="0"/>
                <a:cs typeface="Times New Roman" panose="02020603050405020304" pitchFamily="18" charset="0"/>
              </a:rPr>
              <a:t>:</a:t>
            </a:r>
          </a:p>
          <a:p>
            <a:endParaRPr lang="en-US" sz="5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	1</a:t>
            </a:r>
            <a:r>
              <a:rPr lang="en-US" sz="2000" dirty="0">
                <a:latin typeface="Times New Roman" panose="02020603050405020304" pitchFamily="18" charset="0"/>
                <a:cs typeface="Times New Roman" panose="02020603050405020304" pitchFamily="18" charset="0"/>
              </a:rPr>
              <a:t>: Slight (</a:t>
            </a:r>
            <a:r>
              <a:rPr lang="en-US" sz="2000" dirty="0" smtClean="0">
                <a:latin typeface="Times New Roman" panose="02020603050405020304" pitchFamily="18" charset="0"/>
                <a:cs typeface="Times New Roman" panose="02020603050405020304" pitchFamily="18" charset="0"/>
              </a:rPr>
              <a:t>Low)	  </a:t>
            </a:r>
          </a:p>
          <a:p>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2: </a:t>
            </a:r>
            <a:r>
              <a:rPr lang="en-US" sz="2000" dirty="0">
                <a:latin typeface="Times New Roman" panose="02020603050405020304" pitchFamily="18" charset="0"/>
                <a:cs typeface="Times New Roman" panose="02020603050405020304" pitchFamily="18" charset="0"/>
              </a:rPr>
              <a:t>Moderate (</a:t>
            </a:r>
            <a:r>
              <a:rPr lang="en-US" sz="2000" dirty="0" smtClean="0">
                <a:latin typeface="Times New Roman" panose="02020603050405020304" pitchFamily="18" charset="0"/>
                <a:cs typeface="Times New Roman" panose="02020603050405020304" pitchFamily="18" charset="0"/>
              </a:rPr>
              <a:t>Medium)	</a:t>
            </a:r>
          </a:p>
          <a:p>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3</a:t>
            </a:r>
            <a:r>
              <a:rPr lang="en-US" sz="2000" dirty="0">
                <a:latin typeface="Times New Roman" panose="02020603050405020304" pitchFamily="18" charset="0"/>
                <a:cs typeface="Times New Roman" panose="02020603050405020304" pitchFamily="18" charset="0"/>
              </a:rPr>
              <a:t>: Substantial (High)</a:t>
            </a:r>
          </a:p>
          <a:p>
            <a:r>
              <a:rPr lang="en-US" sz="2000" dirty="0" smtClean="0">
                <a:latin typeface="Times New Roman" panose="02020603050405020304" pitchFamily="18" charset="0"/>
                <a:cs typeface="Times New Roman" panose="02020603050405020304" pitchFamily="18" charset="0"/>
              </a:rPr>
              <a:t>		If </a:t>
            </a:r>
            <a:r>
              <a:rPr lang="en-US" sz="2000" dirty="0">
                <a:latin typeface="Times New Roman" panose="02020603050405020304" pitchFamily="18" charset="0"/>
                <a:cs typeface="Times New Roman" panose="02020603050405020304" pitchFamily="18" charset="0"/>
              </a:rPr>
              <a:t>there is no correlation, put “-”</a:t>
            </a:r>
          </a:p>
        </p:txBody>
      </p:sp>
      <p:sp>
        <p:nvSpPr>
          <p:cNvPr id="8"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6298013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982" y="457200"/>
            <a:ext cx="9328150" cy="381000"/>
          </a:xfrm>
        </p:spPr>
        <p:txBody>
          <a:bodyPr>
            <a:noAutofit/>
          </a:bodyPr>
          <a:lstStyle/>
          <a:p>
            <a:pPr algn="just"/>
            <a:r>
              <a:rPr lang="en-US" sz="2000" b="1" dirty="0" smtClean="0">
                <a:solidFill>
                  <a:srgbClr val="FF0000"/>
                </a:solidFill>
                <a:latin typeface="Cambria" panose="02040503050406030204" pitchFamily="18" charset="0"/>
              </a:rPr>
              <a:t>CRITERION-2: 	Program Curriculum and Teaching – Learning Processes (TLP)</a:t>
            </a:r>
            <a:endParaRPr lang="en-US" sz="2000" b="1" dirty="0">
              <a:solidFill>
                <a:srgbClr val="FF0000"/>
              </a:solidFill>
              <a:latin typeface="Cambria" panose="02040503050406030204" pitchFamily="18" charset="0"/>
            </a:endParaRPr>
          </a:p>
        </p:txBody>
      </p:sp>
      <p:sp>
        <p:nvSpPr>
          <p:cNvPr id="4" name="Rectangle 3"/>
          <p:cNvSpPr/>
          <p:nvPr/>
        </p:nvSpPr>
        <p:spPr>
          <a:xfrm>
            <a:off x="495300" y="1561981"/>
            <a:ext cx="8997950" cy="430887"/>
          </a:xfrm>
          <a:prstGeom prst="rect">
            <a:avLst/>
          </a:prstGeom>
        </p:spPr>
        <p:txBody>
          <a:bodyPr wrap="square">
            <a:spAutoFit/>
          </a:bodyPr>
          <a:lstStyle/>
          <a:p>
            <a:pPr marL="457200" indent="-457200" algn="just"/>
            <a:r>
              <a:rPr lang="en-US" sz="2200" b="1" dirty="0">
                <a:solidFill>
                  <a:srgbClr val="0000CC"/>
                </a:solidFill>
                <a:latin typeface="Times New Roman" panose="02020603050405020304" pitchFamily="18" charset="0"/>
                <a:cs typeface="Times New Roman" panose="02020603050405020304" pitchFamily="18" charset="0"/>
              </a:rPr>
              <a:t>2.1. Program Curriculum</a:t>
            </a:r>
            <a:r>
              <a:rPr lang="en-US" sz="2200" b="1" dirty="0" smtClean="0">
                <a:solidFill>
                  <a:srgbClr val="0000CC"/>
                </a:solidFill>
                <a:latin typeface="Times New Roman" panose="02020603050405020304" pitchFamily="18" charset="0"/>
                <a:cs typeface="Times New Roman" panose="02020603050405020304" pitchFamily="18" charset="0"/>
              </a:rPr>
              <a:t>.</a:t>
            </a:r>
            <a:endParaRPr lang="en-US" sz="2200" b="1" dirty="0">
              <a:solidFill>
                <a:srgbClr val="0000CC"/>
              </a:solidFill>
              <a:latin typeface="Times New Roman" panose="02020603050405020304" pitchFamily="18" charset="0"/>
              <a:cs typeface="Times New Roman" panose="02020603050405020304" pitchFamily="18" charset="0"/>
            </a:endParaRPr>
          </a:p>
        </p:txBody>
      </p:sp>
      <p:sp>
        <p:nvSpPr>
          <p:cNvPr id="3" name="Rectangle 2"/>
          <p:cNvSpPr/>
          <p:nvPr/>
        </p:nvSpPr>
        <p:spPr>
          <a:xfrm>
            <a:off x="532447" y="2057400"/>
            <a:ext cx="9125903" cy="1523494"/>
          </a:xfrm>
          <a:prstGeom prst="rect">
            <a:avLst/>
          </a:prstGeom>
        </p:spPr>
        <p:txBody>
          <a:bodyPr wrap="square">
            <a:spAutoFit/>
          </a:bodyPr>
          <a:lstStyle/>
          <a:p>
            <a:pPr marL="688975" indent="-688975" algn="just">
              <a:lnSpc>
                <a:spcPct val="150000"/>
              </a:lnSpc>
            </a:pPr>
            <a:r>
              <a:rPr lang="en-US" sz="2200" dirty="0" smtClean="0">
                <a:solidFill>
                  <a:srgbClr val="FF0000"/>
                </a:solidFill>
                <a:latin typeface="Times New Roman" panose="02020603050405020304" pitchFamily="18" charset="0"/>
                <a:cs typeface="Times New Roman" panose="02020603050405020304" pitchFamily="18" charset="0"/>
              </a:rPr>
              <a:t>2.1.1.	</a:t>
            </a:r>
            <a:r>
              <a:rPr lang="en-US" sz="2000" dirty="0" smtClean="0">
                <a:solidFill>
                  <a:srgbClr val="FF0000"/>
                </a:solidFill>
                <a:latin typeface="Times New Roman" panose="02020603050405020304" pitchFamily="18" charset="0"/>
                <a:cs typeface="Times New Roman" panose="02020603050405020304" pitchFamily="18" charset="0"/>
              </a:rPr>
              <a:t>State </a:t>
            </a:r>
            <a:r>
              <a:rPr lang="en-US" sz="2000" dirty="0">
                <a:solidFill>
                  <a:srgbClr val="FF0000"/>
                </a:solidFill>
                <a:latin typeface="Times New Roman" panose="02020603050405020304" pitchFamily="18" charset="0"/>
                <a:cs typeface="Times New Roman" panose="02020603050405020304" pitchFamily="18" charset="0"/>
              </a:rPr>
              <a:t>the process used to identify extent of compliance of </a:t>
            </a:r>
            <a:r>
              <a:rPr lang="en-US" sz="2000" dirty="0" smtClean="0">
                <a:solidFill>
                  <a:srgbClr val="FF0000"/>
                </a:solidFill>
                <a:latin typeface="Times New Roman" panose="02020603050405020304" pitchFamily="18" charset="0"/>
                <a:cs typeface="Times New Roman" panose="02020603050405020304" pitchFamily="18" charset="0"/>
              </a:rPr>
              <a:t>the University </a:t>
            </a:r>
            <a:r>
              <a:rPr lang="en-US" sz="2000" dirty="0">
                <a:solidFill>
                  <a:srgbClr val="FF0000"/>
                </a:solidFill>
                <a:latin typeface="Times New Roman" panose="02020603050405020304" pitchFamily="18" charset="0"/>
                <a:cs typeface="Times New Roman" panose="02020603050405020304" pitchFamily="18" charset="0"/>
              </a:rPr>
              <a:t>curriculum for attaining the Program Outcomes </a:t>
            </a:r>
            <a:r>
              <a:rPr lang="en-US" sz="2000" dirty="0" smtClean="0">
                <a:solidFill>
                  <a:srgbClr val="FF0000"/>
                </a:solidFill>
                <a:latin typeface="Times New Roman" panose="02020603050405020304" pitchFamily="18" charset="0"/>
                <a:cs typeface="Times New Roman" panose="02020603050405020304" pitchFamily="18" charset="0"/>
              </a:rPr>
              <a:t>and Program Specific </a:t>
            </a:r>
            <a:r>
              <a:rPr lang="en-US" sz="2000" dirty="0">
                <a:solidFill>
                  <a:srgbClr val="FF0000"/>
                </a:solidFill>
                <a:latin typeface="Times New Roman" panose="02020603050405020304" pitchFamily="18" charset="0"/>
                <a:cs typeface="Times New Roman" panose="02020603050405020304" pitchFamily="18" charset="0"/>
              </a:rPr>
              <a:t>Outcomes as mentioned in </a:t>
            </a:r>
            <a:r>
              <a:rPr lang="en-US" sz="2000" dirty="0" smtClean="0">
                <a:solidFill>
                  <a:srgbClr val="FF0000"/>
                </a:solidFill>
                <a:latin typeface="Times New Roman" panose="02020603050405020304" pitchFamily="18" charset="0"/>
                <a:cs typeface="Times New Roman" panose="02020603050405020304" pitchFamily="18" charset="0"/>
              </a:rPr>
              <a:t>Annexure-I</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smtClean="0">
                <a:solidFill>
                  <a:srgbClr val="FF0000"/>
                </a:solidFill>
                <a:latin typeface="Times New Roman" panose="02020603050405020304" pitchFamily="18" charset="0"/>
                <a:cs typeface="Times New Roman" panose="02020603050405020304" pitchFamily="18" charset="0"/>
              </a:rPr>
              <a:t>Also mention the identified </a:t>
            </a:r>
            <a:r>
              <a:rPr lang="en-US" sz="2000" dirty="0">
                <a:solidFill>
                  <a:srgbClr val="FF0000"/>
                </a:solidFill>
                <a:latin typeface="Times New Roman" panose="02020603050405020304" pitchFamily="18" charset="0"/>
                <a:cs typeface="Times New Roman" panose="02020603050405020304" pitchFamily="18" charset="0"/>
              </a:rPr>
              <a:t>curricular gaps, if any</a:t>
            </a:r>
          </a:p>
        </p:txBody>
      </p:sp>
      <p:sp>
        <p:nvSpPr>
          <p:cNvPr id="5" name="Rectangle 4"/>
          <p:cNvSpPr/>
          <p:nvPr/>
        </p:nvSpPr>
        <p:spPr>
          <a:xfrm>
            <a:off x="1182419" y="3580894"/>
            <a:ext cx="8502650" cy="1421992"/>
          </a:xfrm>
          <a:prstGeom prst="rect">
            <a:avLst/>
          </a:prstGeom>
        </p:spPr>
        <p:txBody>
          <a:bodyPr wrap="square">
            <a:spAutoFit/>
          </a:bodyPr>
          <a:lstStyle/>
          <a:p>
            <a:pPr marL="742950" lvl="1" indent="-285750">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State the process details</a:t>
            </a:r>
          </a:p>
          <a:p>
            <a:pPr marL="742950" lvl="1" indent="-285750">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Mention identified curricular gaps</a:t>
            </a:r>
          </a:p>
          <a:p>
            <a:pPr marL="742950" lvl="1" indent="-285750">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Extent of compliance</a:t>
            </a:r>
          </a:p>
        </p:txBody>
      </p:sp>
    </p:spTree>
    <p:extLst>
      <p:ext uri="{BB962C8B-B14F-4D97-AF65-F5344CB8AC3E}">
        <p14:creationId xmlns:p14="http://schemas.microsoft.com/office/powerpoint/2010/main" xmlns="" val="13457671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838200"/>
            <a:ext cx="8826500" cy="5162952"/>
          </a:xfrm>
          <a:prstGeom prst="rect">
            <a:avLst/>
          </a:prstGeom>
        </p:spPr>
        <p:txBody>
          <a:bodyPr wrap="square">
            <a:spAutoFit/>
          </a:bodyPr>
          <a:lstStyle/>
          <a:p>
            <a:pPr marL="795338" indent="-795338" algn="just"/>
            <a:r>
              <a:rPr lang="en-US" sz="2000" dirty="0">
                <a:solidFill>
                  <a:srgbClr val="FF0000"/>
                </a:solidFill>
                <a:latin typeface="Times New Roman" panose="02020603050405020304" pitchFamily="18" charset="0"/>
                <a:cs typeface="Times New Roman" panose="02020603050405020304" pitchFamily="18" charset="0"/>
              </a:rPr>
              <a:t>2.1.2.	State the delivery details of the content beyond the syllabus for the attainment of POs &amp; PSOs.</a:t>
            </a:r>
          </a:p>
          <a:p>
            <a:pPr>
              <a:lnSpc>
                <a:spcPct val="150000"/>
              </a:lnSpc>
            </a:pPr>
            <a:r>
              <a:rPr lang="en-US" sz="22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Details </a:t>
            </a:r>
            <a:r>
              <a:rPr lang="en-US" sz="2000" dirty="0">
                <a:latin typeface="Times New Roman" panose="02020603050405020304" pitchFamily="18" charset="0"/>
                <a:cs typeface="Times New Roman" panose="02020603050405020304" pitchFamily="18" charset="0"/>
              </a:rPr>
              <a:t>of the </a:t>
            </a:r>
            <a:r>
              <a:rPr lang="en-US" sz="2000" dirty="0" smtClean="0">
                <a:latin typeface="Times New Roman" panose="02020603050405020304" pitchFamily="18" charset="0"/>
                <a:cs typeface="Times New Roman" panose="02020603050405020304" pitchFamily="18" charset="0"/>
              </a:rPr>
              <a:t>following </a:t>
            </a:r>
            <a:r>
              <a:rPr lang="en-US" sz="2000" dirty="0">
                <a:latin typeface="Times New Roman" panose="02020603050405020304" pitchFamily="18" charset="0"/>
                <a:cs typeface="Times New Roman" panose="02020603050405020304" pitchFamily="18" charset="0"/>
              </a:rPr>
              <a:t>for the attainment of POs &amp; PSOs</a:t>
            </a:r>
          </a:p>
          <a:p>
            <a:pPr marL="1257300" lvl="2" indent="-342900">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Additional course</a:t>
            </a:r>
          </a:p>
          <a:p>
            <a:pPr marL="1257300" lvl="2" indent="-342900">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Learning  material</a:t>
            </a:r>
          </a:p>
          <a:p>
            <a:pPr marL="1257300" lvl="2" indent="-342900">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Content</a:t>
            </a:r>
          </a:p>
          <a:p>
            <a:pPr marL="1257300" lvl="2" indent="-342900">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Laboratory experiments</a:t>
            </a:r>
          </a:p>
          <a:p>
            <a:pPr marL="1257300" lvl="2" indent="-342900">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Projects etc. </a:t>
            </a:r>
          </a:p>
          <a:p>
            <a:pPr>
              <a:lnSpc>
                <a:spcPct val="150000"/>
              </a:lnSpc>
            </a:pPr>
            <a:endParaRPr lang="en-US" sz="1100" dirty="0" smtClean="0">
              <a:latin typeface="Times New Roman" panose="02020603050405020304" pitchFamily="18" charset="0"/>
              <a:cs typeface="Times New Roman" panose="02020603050405020304" pitchFamily="18" charset="0"/>
            </a:endParaRPr>
          </a:p>
          <a:p>
            <a:pPr marL="463550" indent="-463550" algn="just">
              <a:lnSpc>
                <a:spcPct val="150000"/>
              </a:lnSpc>
            </a:pPr>
            <a:r>
              <a:rPr lang="en-US" sz="2000" dirty="0" smtClean="0">
                <a:latin typeface="Times New Roman" panose="02020603050405020304" pitchFamily="18" charset="0"/>
                <a:cs typeface="Times New Roman" panose="02020603050405020304" pitchFamily="18" charset="0"/>
              </a:rPr>
              <a:t>	Institute </a:t>
            </a:r>
            <a:r>
              <a:rPr lang="en-US" sz="2000" dirty="0">
                <a:latin typeface="Times New Roman" panose="02020603050405020304" pitchFamily="18" charset="0"/>
                <a:cs typeface="Times New Roman" panose="02020603050405020304" pitchFamily="18" charset="0"/>
              </a:rPr>
              <a:t>to provide inputs to the Affiliating University regarding curricular </a:t>
            </a:r>
            <a:r>
              <a:rPr lang="en-US" sz="2000" dirty="0" smtClean="0">
                <a:latin typeface="Times New Roman" panose="02020603050405020304" pitchFamily="18" charset="0"/>
                <a:cs typeface="Times New Roman" panose="02020603050405020304" pitchFamily="18" charset="0"/>
              </a:rPr>
              <a:t>gaps </a:t>
            </a:r>
            <a:r>
              <a:rPr lang="en-US" sz="2000" dirty="0">
                <a:latin typeface="Times New Roman" panose="02020603050405020304" pitchFamily="18" charset="0"/>
                <a:cs typeface="Times New Roman" panose="02020603050405020304" pitchFamily="18" charset="0"/>
              </a:rPr>
              <a:t>and possible addition of new content/add-on courses in the curriculum </a:t>
            </a:r>
            <a:r>
              <a:rPr lang="en-US" sz="2000" dirty="0" smtClean="0">
                <a:latin typeface="Times New Roman" panose="02020603050405020304" pitchFamily="18" charset="0"/>
                <a:cs typeface="Times New Roman" panose="02020603050405020304" pitchFamily="18" charset="0"/>
              </a:rPr>
              <a:t>to </a:t>
            </a:r>
            <a:r>
              <a:rPr lang="en-US" sz="2000" dirty="0">
                <a:latin typeface="Times New Roman" panose="02020603050405020304" pitchFamily="18" charset="0"/>
                <a:cs typeface="Times New Roman" panose="02020603050405020304" pitchFamily="18" charset="0"/>
              </a:rPr>
              <a:t>better attain program outcome(s</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
        <p:nvSpPr>
          <p:cNvPr id="7" name="Title 1"/>
          <p:cNvSpPr txBox="1">
            <a:spLocks/>
          </p:cNvSpPr>
          <p:nvPr/>
        </p:nvSpPr>
        <p:spPr>
          <a:xfrm>
            <a:off x="330200" y="304800"/>
            <a:ext cx="9245600" cy="304800"/>
          </a:xfrm>
          <a:prstGeom prst="rect">
            <a:avLst/>
          </a:prstGeom>
        </p:spPr>
        <p:txBody>
          <a:bodyPr>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1800" b="1" smtClean="0">
                <a:solidFill>
                  <a:srgbClr val="FF0000"/>
                </a:solidFill>
              </a:rPr>
              <a:t>Contd.</a:t>
            </a:r>
            <a:endParaRPr lang="en-US" sz="1800" dirty="0">
              <a:solidFill>
                <a:srgbClr val="FF0000"/>
              </a:solidFill>
            </a:endParaRPr>
          </a:p>
        </p:txBody>
      </p:sp>
    </p:spTree>
    <p:extLst>
      <p:ext uri="{BB962C8B-B14F-4D97-AF65-F5344CB8AC3E}">
        <p14:creationId xmlns:p14="http://schemas.microsoft.com/office/powerpoint/2010/main" xmlns="" val="21740866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1276</TotalTime>
  <Words>4417</Words>
  <Application>Microsoft Office PowerPoint</Application>
  <PresentationFormat>A4 Paper (210x297 mm)</PresentationFormat>
  <Paragraphs>1073</Paragraphs>
  <Slides>69</Slides>
  <Notes>52</Notes>
  <HiddenSlides>2</HiddenSlides>
  <MMClips>0</MMClips>
  <ScaleCrop>false</ScaleCrop>
  <HeadingPairs>
    <vt:vector size="4" baseType="variant">
      <vt:variant>
        <vt:lpstr>Theme</vt:lpstr>
      </vt:variant>
      <vt:variant>
        <vt:i4>1</vt:i4>
      </vt:variant>
      <vt:variant>
        <vt:lpstr>Slide Titles</vt:lpstr>
      </vt:variant>
      <vt:variant>
        <vt:i4>69</vt:i4>
      </vt:variant>
    </vt:vector>
  </HeadingPairs>
  <TitlesOfParts>
    <vt:vector size="70" baseType="lpstr">
      <vt:lpstr>Civic</vt:lpstr>
      <vt:lpstr>NBA Orientation Workshop</vt:lpstr>
      <vt:lpstr>SAR Contents</vt:lpstr>
      <vt:lpstr>Contd.</vt:lpstr>
      <vt:lpstr>CRITERION-1:  Vision, Mission and Program Educational Objectives (PEOs)</vt:lpstr>
      <vt:lpstr>Slide 5</vt:lpstr>
      <vt:lpstr>Slide 6</vt:lpstr>
      <vt:lpstr>Slide 7</vt:lpstr>
      <vt:lpstr>CRITERION-2:  Program Curriculum and Teaching – Learning Processes (TLP)</vt:lpstr>
      <vt:lpstr>Slide 9</vt:lpstr>
      <vt:lpstr>Slide 10</vt:lpstr>
      <vt:lpstr>Slide 11</vt:lpstr>
      <vt:lpstr>Slide 12</vt:lpstr>
      <vt:lpstr>Slide 13</vt:lpstr>
      <vt:lpstr>CRITERION 3: Course Outcomes and Program Outcomes</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CRITERION 4: Students’ Performance</vt:lpstr>
      <vt:lpstr>Slide 28</vt:lpstr>
      <vt:lpstr>Slide 29</vt:lpstr>
      <vt:lpstr>Slide 30</vt:lpstr>
      <vt:lpstr>Slide 31</vt:lpstr>
      <vt:lpstr>Slide 32</vt:lpstr>
      <vt:lpstr>Slide 33</vt:lpstr>
      <vt:lpstr>Slide 34</vt:lpstr>
      <vt:lpstr>CRITERION 5: Faculty Information and Contributions</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CRITERION 6: Facilities and Technical Support</vt:lpstr>
      <vt:lpstr>Slide 49</vt:lpstr>
      <vt:lpstr>Slide 50</vt:lpstr>
      <vt:lpstr>CRITERION 7: Continuous Improvement</vt:lpstr>
      <vt:lpstr>Slide 52</vt:lpstr>
      <vt:lpstr>Slide 53</vt:lpstr>
      <vt:lpstr>Slide 54</vt:lpstr>
      <vt:lpstr>CRITERION 8: First Year Academics</vt:lpstr>
      <vt:lpstr>Slide 56</vt:lpstr>
      <vt:lpstr>Slide 57</vt:lpstr>
      <vt:lpstr>Slide 58</vt:lpstr>
      <vt:lpstr>CRITERION 9: Student Support Systems</vt:lpstr>
      <vt:lpstr>Slide 60</vt:lpstr>
      <vt:lpstr>Slide 61</vt:lpstr>
      <vt:lpstr>CRITERION 10: Governance, Institutional Support and Financial Resources</vt:lpstr>
      <vt:lpstr>Slide 63</vt:lpstr>
      <vt:lpstr>Slide 64</vt:lpstr>
      <vt:lpstr>Slide 65</vt:lpstr>
      <vt:lpstr>Slide 66</vt:lpstr>
      <vt:lpstr>Slide 67</vt:lpstr>
      <vt:lpstr>Slide 68</vt:lpstr>
      <vt:lpstr>Slide 69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NBA Orientation Workshop</dc:title>
  <dc:creator>Admin</dc:creator>
  <cp:lastModifiedBy>Guest</cp:lastModifiedBy>
  <cp:revision>346</cp:revision>
  <dcterms:created xsi:type="dcterms:W3CDTF">2017-02-13T09:50:08Z</dcterms:created>
  <dcterms:modified xsi:type="dcterms:W3CDTF">2012-09-19T13:05:23Z</dcterms:modified>
</cp:coreProperties>
</file>